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86" r:id="rId1"/>
  </p:sldMasterIdLst>
  <p:notesMasterIdLst>
    <p:notesMasterId r:id="rId14"/>
  </p:notesMasterIdLst>
  <p:handoutMasterIdLst>
    <p:handoutMasterId r:id="rId15"/>
  </p:handoutMasterIdLst>
  <p:sldIdLst>
    <p:sldId id="256" r:id="rId2"/>
    <p:sldId id="264" r:id="rId3"/>
    <p:sldId id="268" r:id="rId4"/>
    <p:sldId id="257" r:id="rId5"/>
    <p:sldId id="267" r:id="rId6"/>
    <p:sldId id="261" r:id="rId7"/>
    <p:sldId id="262" r:id="rId8"/>
    <p:sldId id="259" r:id="rId9"/>
    <p:sldId id="263" r:id="rId10"/>
    <p:sldId id="260" r:id="rId11"/>
    <p:sldId id="269" r:id="rId12"/>
    <p:sldId id="270" r:id="rId13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88" d="100"/>
          <a:sy n="88" d="100"/>
        </p:scale>
        <p:origin x="634" y="6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71800" cy="458788"/>
          </a:xfrm>
          <a:prstGeom prst="rect">
            <a:avLst/>
          </a:prstGeom>
        </p:spPr>
        <p:txBody>
          <a:bodyPr vert="horz" lIns="91438" tIns="45719" rIns="91438" bIns="4571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4" y="0"/>
            <a:ext cx="2971800" cy="458788"/>
          </a:xfrm>
          <a:prstGeom prst="rect">
            <a:avLst/>
          </a:prstGeom>
        </p:spPr>
        <p:txBody>
          <a:bodyPr vert="horz" lIns="91438" tIns="45719" rIns="91438" bIns="45719" rtlCol="0"/>
          <a:lstStyle>
            <a:lvl1pPr algn="r">
              <a:defRPr sz="1200"/>
            </a:lvl1pPr>
          </a:lstStyle>
          <a:p>
            <a:fld id="{3BAA2879-917F-4502-A2D1-23AC1B6BAA6C}" type="datetimeFigureOut">
              <a:rPr lang="en-US" smtClean="0"/>
              <a:t>4/24/2017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1" y="8685214"/>
            <a:ext cx="2971800" cy="458787"/>
          </a:xfrm>
          <a:prstGeom prst="rect">
            <a:avLst/>
          </a:prstGeom>
        </p:spPr>
        <p:txBody>
          <a:bodyPr vert="horz" lIns="91438" tIns="45719" rIns="91438" bIns="4571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4" y="8685214"/>
            <a:ext cx="2971800" cy="458787"/>
          </a:xfrm>
          <a:prstGeom prst="rect">
            <a:avLst/>
          </a:prstGeom>
        </p:spPr>
        <p:txBody>
          <a:bodyPr vert="horz" lIns="91438" tIns="45719" rIns="91438" bIns="45719" rtlCol="0" anchor="b"/>
          <a:lstStyle>
            <a:lvl1pPr algn="r">
              <a:defRPr sz="1200"/>
            </a:lvl1pPr>
          </a:lstStyle>
          <a:p>
            <a:fld id="{20D6C5CD-B182-4135-9DAF-A2749BB43B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655357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71800" cy="458788"/>
          </a:xfrm>
          <a:prstGeom prst="rect">
            <a:avLst/>
          </a:prstGeom>
        </p:spPr>
        <p:txBody>
          <a:bodyPr vert="horz" lIns="91438" tIns="45719" rIns="91438" bIns="4571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4" y="0"/>
            <a:ext cx="2971800" cy="458788"/>
          </a:xfrm>
          <a:prstGeom prst="rect">
            <a:avLst/>
          </a:prstGeom>
        </p:spPr>
        <p:txBody>
          <a:bodyPr vert="horz" lIns="91438" tIns="45719" rIns="91438" bIns="45719" rtlCol="0"/>
          <a:lstStyle>
            <a:lvl1pPr algn="r">
              <a:defRPr sz="1200"/>
            </a:lvl1pPr>
          </a:lstStyle>
          <a:p>
            <a:fld id="{A87A4DE4-C69B-482F-BF14-D3A73EA37533}" type="datetimeFigureOut">
              <a:rPr lang="en-US" smtClean="0"/>
              <a:t>4/24/2017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38" tIns="45719" rIns="91438" bIns="4571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38" tIns="45719" rIns="91438" bIns="45719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1" y="8685214"/>
            <a:ext cx="2971800" cy="458787"/>
          </a:xfrm>
          <a:prstGeom prst="rect">
            <a:avLst/>
          </a:prstGeom>
        </p:spPr>
        <p:txBody>
          <a:bodyPr vert="horz" lIns="91438" tIns="45719" rIns="91438" bIns="4571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4" y="8685214"/>
            <a:ext cx="2971800" cy="458787"/>
          </a:xfrm>
          <a:prstGeom prst="rect">
            <a:avLst/>
          </a:prstGeom>
        </p:spPr>
        <p:txBody>
          <a:bodyPr vert="horz" lIns="91438" tIns="45719" rIns="91438" bIns="45719" rtlCol="0" anchor="b"/>
          <a:lstStyle>
            <a:lvl1pPr algn="r">
              <a:defRPr sz="1200"/>
            </a:lvl1pPr>
          </a:lstStyle>
          <a:p>
            <a:fld id="{CE56CA52-12DF-45D9-BBD7-9DD8545B8E8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563315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23F103-BC34-4FE4-A40E-EDDEECFDA5D0}" type="datetimeFigureOut">
              <a:rPr lang="en-US" smtClean="0"/>
              <a:pPr/>
              <a:t>4/24/2017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
              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738580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C9CA7B-DFD4-44B5-8C60-D14B8CD1FB59}" type="datetimeFigureOut">
              <a:rPr lang="en-US" smtClean="0"/>
              <a:t>4/24/2017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
              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045641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4E6425-0181-43F2-84FC-787E803FD2F8}" type="datetimeFigureOut">
              <a:rPr lang="en-US" smtClean="0"/>
              <a:t>4/24/2017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
              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81117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DB8791-F1B0-41E7-B7FD-A781E65C4266}" type="datetimeFigureOut">
              <a:rPr lang="en-US" smtClean="0"/>
              <a:t>4/24/2017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
              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10755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DD63B2-E120-4ED8-B27B-C685F510A5FE}" type="datetimeFigureOut">
              <a:rPr lang="en-US" smtClean="0"/>
              <a:t>4/24/2017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
              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300989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A18ACC-A947-437B-A130-35BD54FDF1E9}" type="datetimeFigureOut">
              <a:rPr lang="en-US" smtClean="0"/>
              <a:t>4/24/2017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
              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552280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8D7E02-BCB8-4D50-A234-369438C08659}" type="datetimeFigureOut">
              <a:rPr lang="en-US" smtClean="0"/>
              <a:t>4/24/2017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
             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593137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E86A4C-8E40-4F87-A4F0-01A0687C5742}" type="datetimeFigureOut">
              <a:rPr lang="en-US" smtClean="0"/>
              <a:t>4/24/2017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
              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875144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E72C73-2D91-4E12-BA25-F0AA0C03599B}" type="datetimeFigureOut">
              <a:rPr lang="en-US" smtClean="0"/>
              <a:t>4/24/2017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
              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8839350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6D93-FCAC-47E0-A2EE-787E62CA814C}" type="datetimeFigureOut">
              <a:rPr lang="en-US" smtClean="0"/>
              <a:t>4/24/2017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
              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267983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A879A6-0FD0-4734-A311-86BFCA472E6E}" type="datetimeFigureOut">
              <a:rPr lang="en-US" smtClean="0"/>
              <a:t>4/24/2017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
              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99159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50">
            <a:alpha val="5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BE451C3-0FF4-47C4-B829-773ADF60F88C}" type="datetimeFigureOut">
              <a:rPr lang="en-US" smtClean="0"/>
              <a:t>4/24/2017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smtClean="0"/>
              <a:t>
              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930636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7" r:id="rId1"/>
    <p:sldLayoutId id="2147483688" r:id="rId2"/>
    <p:sldLayoutId id="2147483689" r:id="rId3"/>
    <p:sldLayoutId id="2147483690" r:id="rId4"/>
    <p:sldLayoutId id="2147483691" r:id="rId5"/>
    <p:sldLayoutId id="2147483692" r:id="rId6"/>
    <p:sldLayoutId id="2147483693" r:id="rId7"/>
    <p:sldLayoutId id="2147483694" r:id="rId8"/>
    <p:sldLayoutId id="2147483695" r:id="rId9"/>
    <p:sldLayoutId id="2147483696" r:id="rId10"/>
    <p:sldLayoutId id="2147483697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1113654"/>
            <a:ext cx="9144000" cy="2387600"/>
          </a:xfrm>
        </p:spPr>
        <p:txBody>
          <a:bodyPr>
            <a:normAutofit fontScale="90000"/>
          </a:bodyPr>
          <a:lstStyle/>
          <a:p>
            <a:r>
              <a:rPr lang="en-US" b="1" cap="all" dirty="0" smtClean="0">
                <a:latin typeface="American Typewriter" panose="02090604020004020304" pitchFamily="18" charset="0"/>
              </a:rPr>
              <a:t>Will you successfully retire?</a:t>
            </a:r>
            <a:endParaRPr lang="en-US" b="1" cap="all" dirty="0">
              <a:latin typeface="American Typewriter" panose="02090604020004020304" pitchFamily="18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3602038"/>
            <a:ext cx="9144000" cy="1655762"/>
          </a:xfrm>
        </p:spPr>
        <p:txBody>
          <a:bodyPr/>
          <a:lstStyle/>
          <a:p>
            <a:r>
              <a:rPr lang="en-US" b="1" cap="small" dirty="0" smtClean="0">
                <a:latin typeface="American Typewriter" panose="02090604020004020304" pitchFamily="18" charset="0"/>
              </a:rPr>
              <a:t>Planning will pave the way – Retirement Planning</a:t>
            </a:r>
            <a:endParaRPr lang="en-US" b="1" cap="small" dirty="0">
              <a:latin typeface="American Typewriter" panose="02090604020004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890795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325563"/>
          </a:xfrm>
        </p:spPr>
        <p:txBody>
          <a:bodyPr>
            <a:noAutofit/>
          </a:bodyPr>
          <a:lstStyle/>
          <a:p>
            <a:pPr algn="ctr"/>
            <a:r>
              <a:rPr lang="en-US" sz="4800" b="1" cap="all" dirty="0" smtClean="0">
                <a:latin typeface="American Typewriter" panose="02090604020004020304" pitchFamily="18" charset="0"/>
              </a:rPr>
              <a:t>Who is Ready to Retire?</a:t>
            </a:r>
            <a:endParaRPr lang="en-US" sz="4800" b="1" cap="all" dirty="0">
              <a:latin typeface="American Typewriter" panose="02090604020004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201784"/>
            <a:ext cx="9065622" cy="5656216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dirty="0">
                <a:latin typeface="American Typewriter" panose="02090604020004020304" pitchFamily="18" charset="0"/>
              </a:rPr>
              <a:t>John is 55 and married to his wife, Tabitha.  He currently makes $65,000 and has $200,000 in savings.  He is in good health and wants to spend his retirement traveling with his wife in their R.V. He has a retirement portfolio consisting of Social Security that will pay out $1,200 a month, 401K of $650 a month, and Annuity of $150 a month, a Roth IRA </a:t>
            </a:r>
            <a:r>
              <a:rPr lang="en-US" dirty="0" smtClean="0">
                <a:latin typeface="American Typewriter" panose="02090604020004020304" pitchFamily="18" charset="0"/>
              </a:rPr>
              <a:t>of </a:t>
            </a:r>
            <a:r>
              <a:rPr lang="en-US" dirty="0">
                <a:latin typeface="American Typewriter" panose="02090604020004020304" pitchFamily="18" charset="0"/>
              </a:rPr>
              <a:t>$700 a month, and personal real estate investments worth $250,000</a:t>
            </a:r>
            <a:r>
              <a:rPr lang="en-US" dirty="0" smtClean="0">
                <a:latin typeface="American Typewriter" panose="02090604020004020304" pitchFamily="18" charset="0"/>
              </a:rPr>
              <a:t>. His projected monthly retirement expenses are $3,500.</a:t>
            </a:r>
          </a:p>
          <a:p>
            <a:pPr marL="0" indent="0">
              <a:buNone/>
            </a:pPr>
            <a:endParaRPr lang="en-US" dirty="0">
              <a:latin typeface="American Typewriter" panose="02090604020004020304" pitchFamily="18" charset="0"/>
            </a:endParaRPr>
          </a:p>
          <a:p>
            <a:pPr marL="0" indent="0">
              <a:buNone/>
            </a:pPr>
            <a:r>
              <a:rPr lang="en-US" dirty="0">
                <a:latin typeface="American Typewriter" panose="02090604020004020304" pitchFamily="18" charset="0"/>
              </a:rPr>
              <a:t>Will is also 55 and has never married but currently lives with his long time girlfriend, Stephanie.  He makes $135,000 and he and Stephanie have a joint savings account valued at $50,000.  Will is diabetic and wants to spend his retirement spoiling his grandkids.  His retirement portfolio only consists of Social Security that will pay $1,500 a month</a:t>
            </a:r>
            <a:r>
              <a:rPr lang="en-US" dirty="0" smtClean="0">
                <a:latin typeface="American Typewriter" panose="02090604020004020304" pitchFamily="18" charset="0"/>
              </a:rPr>
              <a:t>. His projected monthly retirement expenses are $1,950.</a:t>
            </a:r>
            <a:endParaRPr lang="en-US" dirty="0">
              <a:latin typeface="American Typewriter" panose="02090604020004020304" pitchFamily="18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499887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325563"/>
          </a:xfrm>
        </p:spPr>
        <p:txBody>
          <a:bodyPr>
            <a:normAutofit/>
          </a:bodyPr>
          <a:lstStyle/>
          <a:p>
            <a:r>
              <a:rPr lang="en-US" sz="4000" b="1" cap="small" dirty="0" smtClean="0">
                <a:latin typeface="American Typewriter" panose="02090604020004020304" pitchFamily="18" charset="0"/>
              </a:rPr>
              <a:t>Retirement Planning Consideration</a:t>
            </a:r>
            <a:endParaRPr lang="en-US" sz="4000" b="1" cap="small" dirty="0">
              <a:latin typeface="American Typewriter" panose="02090604020004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201782"/>
            <a:ext cx="9144000" cy="565621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u="sng" dirty="0">
                <a:latin typeface="American Typewriter" panose="02090604020004020304" pitchFamily="18" charset="0"/>
              </a:rPr>
              <a:t>Retirement Goals</a:t>
            </a:r>
            <a:r>
              <a:rPr lang="en-US" dirty="0">
                <a:latin typeface="American Typewriter" panose="02090604020004020304" pitchFamily="18" charset="0"/>
              </a:rPr>
              <a:t> (</a:t>
            </a:r>
            <a:r>
              <a:rPr lang="en-US" b="1" dirty="0">
                <a:latin typeface="American Typewriter" panose="02090604020004020304" pitchFamily="18" charset="0"/>
              </a:rPr>
              <a:t>Retire by certain age, healthy and active with plenty of money to travel and do what we want</a:t>
            </a:r>
            <a:r>
              <a:rPr lang="en-US" dirty="0">
                <a:latin typeface="American Typewriter" panose="02090604020004020304" pitchFamily="18" charset="0"/>
              </a:rPr>
              <a:t>.)</a:t>
            </a:r>
          </a:p>
          <a:p>
            <a:pPr marL="0" indent="0">
              <a:buNone/>
            </a:pPr>
            <a:r>
              <a:rPr lang="en-US" u="sng" dirty="0">
                <a:latin typeface="American Typewriter" panose="02090604020004020304" pitchFamily="18" charset="0"/>
              </a:rPr>
              <a:t>Activities and Lifestyles</a:t>
            </a:r>
            <a:r>
              <a:rPr lang="en-US" dirty="0">
                <a:latin typeface="American Typewriter" panose="02090604020004020304" pitchFamily="18" charset="0"/>
              </a:rPr>
              <a:t> (</a:t>
            </a:r>
            <a:r>
              <a:rPr lang="en-US" b="1" dirty="0">
                <a:latin typeface="American Typewriter" panose="02090604020004020304" pitchFamily="18" charset="0"/>
              </a:rPr>
              <a:t>Gardening, traveling, sports and leisure, time with family and grandkids</a:t>
            </a:r>
            <a:r>
              <a:rPr lang="en-US" dirty="0">
                <a:latin typeface="American Typewriter" panose="02090604020004020304" pitchFamily="18" charset="0"/>
              </a:rPr>
              <a:t>.)</a:t>
            </a:r>
          </a:p>
          <a:p>
            <a:pPr marL="0" indent="0">
              <a:buNone/>
            </a:pPr>
            <a:r>
              <a:rPr lang="en-US" u="sng" dirty="0">
                <a:latin typeface="American Typewriter" panose="02090604020004020304" pitchFamily="18" charset="0"/>
              </a:rPr>
              <a:t>Retirement planning options</a:t>
            </a:r>
            <a:r>
              <a:rPr lang="en-US" dirty="0">
                <a:latin typeface="American Typewriter" panose="02090604020004020304" pitchFamily="18" charset="0"/>
              </a:rPr>
              <a:t> (</a:t>
            </a:r>
            <a:r>
              <a:rPr lang="en-US" b="1" dirty="0">
                <a:latin typeface="American Typewriter" panose="02090604020004020304" pitchFamily="18" charset="0"/>
              </a:rPr>
              <a:t>Social Security, 401K, Pensions, IRA’s, Personal Investments, and Annuities</a:t>
            </a:r>
            <a:r>
              <a:rPr lang="en-US" dirty="0">
                <a:latin typeface="American Typewriter" panose="02090604020004020304" pitchFamily="18" charset="0"/>
              </a:rPr>
              <a:t>)</a:t>
            </a:r>
          </a:p>
          <a:p>
            <a:pPr marL="0" indent="0">
              <a:buNone/>
            </a:pPr>
            <a:r>
              <a:rPr lang="en-US" u="sng" dirty="0">
                <a:latin typeface="American Typewriter" panose="02090604020004020304" pitchFamily="18" charset="0"/>
              </a:rPr>
              <a:t>Retirement Expenses</a:t>
            </a:r>
            <a:r>
              <a:rPr lang="en-US" dirty="0">
                <a:latin typeface="American Typewriter" panose="02090604020004020304" pitchFamily="18" charset="0"/>
              </a:rPr>
              <a:t> (</a:t>
            </a:r>
            <a:r>
              <a:rPr lang="en-US" b="1" dirty="0">
                <a:latin typeface="American Typewriter" panose="02090604020004020304" pitchFamily="18" charset="0"/>
              </a:rPr>
              <a:t>Rent/Mortgage, Medicare/Medicare Supplements, Utilities, Groceries, Medicine, Car Expenses, Travel</a:t>
            </a:r>
            <a:r>
              <a:rPr lang="en-US" dirty="0">
                <a:latin typeface="American Typewriter" panose="02090604020004020304" pitchFamily="18" charset="0"/>
              </a:rPr>
              <a:t>)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802861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645920"/>
          </a:xfrm>
        </p:spPr>
        <p:txBody>
          <a:bodyPr>
            <a:noAutofit/>
          </a:bodyPr>
          <a:lstStyle/>
          <a:p>
            <a:pPr algn="ctr"/>
            <a:r>
              <a:rPr lang="en-US" sz="5400" b="1" cap="small" dirty="0" smtClean="0">
                <a:latin typeface="American Typewriter" panose="02090604020004020304" pitchFamily="18" charset="0"/>
              </a:rPr>
              <a:t>Why Is It Important to Think About Retirement?</a:t>
            </a:r>
            <a:endParaRPr lang="en-US" sz="5400" b="1" cap="small" dirty="0">
              <a:latin typeface="American Typewriter" panose="02090604020004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825624"/>
            <a:ext cx="9144000" cy="5032375"/>
          </a:xfrm>
        </p:spPr>
        <p:txBody>
          <a:bodyPr>
            <a:normAutofit/>
          </a:bodyPr>
          <a:lstStyle/>
          <a:p>
            <a:r>
              <a:rPr lang="en-US" sz="4000" dirty="0" smtClean="0">
                <a:latin typeface="American Typewriter" panose="02090604020004020304" pitchFamily="18" charset="0"/>
              </a:rPr>
              <a:t>Need to start planning early.</a:t>
            </a:r>
          </a:p>
          <a:p>
            <a:r>
              <a:rPr lang="en-US" sz="4000" dirty="0" smtClean="0">
                <a:latin typeface="American Typewriter" panose="02090604020004020304" pitchFamily="18" charset="0"/>
              </a:rPr>
              <a:t>The earlier you start the better off you will be in retirement.</a:t>
            </a:r>
            <a:endParaRPr lang="en-US" sz="4000" dirty="0" smtClean="0">
              <a:latin typeface="American Typewriter" panose="02090604020004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918118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489166"/>
          </a:xfrm>
        </p:spPr>
        <p:txBody>
          <a:bodyPr>
            <a:noAutofit/>
          </a:bodyPr>
          <a:lstStyle/>
          <a:p>
            <a:pPr algn="ctr"/>
            <a:r>
              <a:rPr lang="en-US" sz="5400" b="1" cap="small" dirty="0" smtClean="0">
                <a:latin typeface="American Typewriter" panose="02090604020004020304" pitchFamily="18" charset="0"/>
              </a:rPr>
              <a:t>What Do You Need To Know About Retirement</a:t>
            </a:r>
            <a:endParaRPr lang="en-US" sz="5400" b="1" cap="small" dirty="0">
              <a:latin typeface="American Typewriter" panose="02090604020004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825624"/>
            <a:ext cx="9144000" cy="5032375"/>
          </a:xfrm>
        </p:spPr>
        <p:txBody>
          <a:bodyPr>
            <a:normAutofit/>
          </a:bodyPr>
          <a:lstStyle/>
          <a:p>
            <a:r>
              <a:rPr lang="en-US" sz="4000" dirty="0" smtClean="0">
                <a:latin typeface="American Typewriter" panose="02090604020004020304" pitchFamily="18" charset="0"/>
              </a:rPr>
              <a:t>What </a:t>
            </a:r>
            <a:r>
              <a:rPr lang="en-US" sz="4000" dirty="0" smtClean="0">
                <a:latin typeface="American Typewriter" panose="02090604020004020304" pitchFamily="18" charset="0"/>
              </a:rPr>
              <a:t>age?</a:t>
            </a:r>
          </a:p>
          <a:p>
            <a:r>
              <a:rPr lang="en-US" sz="4000" dirty="0" smtClean="0">
                <a:latin typeface="American Typewriter" panose="02090604020004020304" pitchFamily="18" charset="0"/>
              </a:rPr>
              <a:t>What do you want to do during your retirement? (Activities)</a:t>
            </a:r>
          </a:p>
          <a:p>
            <a:r>
              <a:rPr lang="en-US" sz="4000" dirty="0" smtClean="0">
                <a:latin typeface="American Typewriter" panose="02090604020004020304" pitchFamily="18" charset="0"/>
              </a:rPr>
              <a:t>Where will you live?</a:t>
            </a:r>
          </a:p>
          <a:p>
            <a:r>
              <a:rPr lang="en-US" sz="4000" dirty="0" smtClean="0">
                <a:latin typeface="American Typewriter" panose="02090604020004020304" pitchFamily="18" charset="0"/>
              </a:rPr>
              <a:t>How long to you expect to live after retirement?</a:t>
            </a:r>
          </a:p>
          <a:p>
            <a:r>
              <a:rPr lang="en-US" sz="4000" dirty="0" smtClean="0">
                <a:latin typeface="American Typewriter" panose="02090604020004020304" pitchFamily="18" charset="0"/>
              </a:rPr>
              <a:t>What kind of health will you be in?</a:t>
            </a:r>
          </a:p>
        </p:txBody>
      </p:sp>
    </p:spTree>
    <p:extLst>
      <p:ext uri="{BB962C8B-B14F-4D97-AF65-F5344CB8AC3E}">
        <p14:creationId xmlns:p14="http://schemas.microsoft.com/office/powerpoint/2010/main" val="36166081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446"/>
            <a:ext cx="9144000" cy="6594638"/>
          </a:xfrm>
        </p:spPr>
      </p:pic>
      <p:sp>
        <p:nvSpPr>
          <p:cNvPr id="5" name="TextBox 4"/>
          <p:cNvSpPr txBox="1"/>
          <p:nvPr/>
        </p:nvSpPr>
        <p:spPr>
          <a:xfrm>
            <a:off x="0" y="6604084"/>
            <a:ext cx="4121641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50" dirty="0"/>
              <a:t>http://www.gallup.com/poll/168707/average-retirement-age-rises.aspx</a:t>
            </a:r>
          </a:p>
        </p:txBody>
      </p:sp>
    </p:spTree>
    <p:extLst>
      <p:ext uri="{BB962C8B-B14F-4D97-AF65-F5344CB8AC3E}">
        <p14:creationId xmlns:p14="http://schemas.microsoft.com/office/powerpoint/2010/main" val="12539944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365126"/>
            <a:ext cx="9144000" cy="1325563"/>
          </a:xfrm>
        </p:spPr>
        <p:txBody>
          <a:bodyPr/>
          <a:lstStyle/>
          <a:p>
            <a:r>
              <a:rPr lang="en-US" dirty="0" smtClean="0">
                <a:latin typeface="American Typewriter" panose="02090604020004020304" pitchFamily="18" charset="0"/>
              </a:rPr>
              <a:t>SSN Life Expectancy Tables</a:t>
            </a:r>
            <a:endParaRPr lang="en-US" dirty="0">
              <a:latin typeface="American Typewriter" panose="02090604020004020304" pitchFamily="18" charset="0"/>
            </a:endParaRP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42959058"/>
              </p:ext>
            </p:extLst>
          </p:nvPr>
        </p:nvGraphicFramePr>
        <p:xfrm>
          <a:off x="890340" y="1649847"/>
          <a:ext cx="7148916" cy="4334128"/>
        </p:xfrm>
        <a:graphic>
          <a:graphicData uri="http://schemas.openxmlformats.org/drawingml/2006/table">
            <a:tbl>
              <a:tblPr/>
              <a:tblGrid>
                <a:gridCol w="119148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9148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9148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9148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191486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191486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270883">
                <a:tc gridSpan="6">
                  <a:txBody>
                    <a:bodyPr/>
                    <a:lstStyle/>
                    <a:p>
                      <a:pPr algn="ctr" fontAlgn="b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In year 2011*</a:t>
                      </a:r>
                    </a:p>
                  </a:txBody>
                  <a:tcPr marL="12700" marR="12700" marT="1270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0883">
                <a:tc gridSpan="6">
                  <a:txBody>
                    <a:bodyPr/>
                    <a:lstStyle/>
                    <a:p>
                      <a:pPr algn="ctr" fontAlgn="b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Remaining Life Expectancy</a:t>
                      </a:r>
                    </a:p>
                  </a:txBody>
                  <a:tcPr marL="12700" marR="12700" marT="1270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0883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Exact Age</a:t>
                      </a:r>
                    </a:p>
                  </a:txBody>
                  <a:tcPr marL="12700" marR="12700" marT="1270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Male</a:t>
                      </a:r>
                    </a:p>
                  </a:txBody>
                  <a:tcPr marL="12700" marR="12700" marT="1270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Female</a:t>
                      </a:r>
                    </a:p>
                  </a:txBody>
                  <a:tcPr marL="12700" marR="12700" marT="1270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Exact Age</a:t>
                      </a:r>
                    </a:p>
                  </a:txBody>
                  <a:tcPr marL="12700" marR="12700" marT="1270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Male</a:t>
                      </a:r>
                    </a:p>
                  </a:txBody>
                  <a:tcPr marL="12700" marR="12700" marT="1270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Female</a:t>
                      </a:r>
                    </a:p>
                  </a:txBody>
                  <a:tcPr marL="12700" marR="12700" marT="1270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70883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r-H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76.18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b-N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80.95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36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r-H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42.17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r-H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46.15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70883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b-N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75.69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80.39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s-I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37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r-H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41.24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b-N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45.19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70883">
                <a:tc>
                  <a:txBody>
                    <a:bodyPr/>
                    <a:lstStyle/>
                    <a:p>
                      <a:pPr algn="ctr" fontAlgn="b"/>
                      <a:r>
                        <a:rPr lang="is-I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r-H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74.72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79.42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38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b-N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40.31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r-H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44.23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70883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r-H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73.74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r-H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78.44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uk-UA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39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39.39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r-H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43.28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70883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r-H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72.76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77.45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40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r-H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38.48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r-H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42.33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70883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b-N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71.77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r-H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76.47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41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b-N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37.54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41.39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70883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b-N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70.78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b-N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75.48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s-I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42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r-H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36.62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b-N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40.45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70883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69.79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r-H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74.48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43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b-N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35.71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39.51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70883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r-H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68.8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r-H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73.49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44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r-H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34.81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r-H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38.57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70883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b-N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67.81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r-H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72.5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45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r-H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33.91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b-N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37.65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70883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r-H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66.82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b-N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71.51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46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b-N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33.02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r-H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36.72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70883"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11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b-N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65.82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b-N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70.51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47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r-H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32.13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b-N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35.81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70883">
                <a:tc>
                  <a:txBody>
                    <a:bodyPr/>
                    <a:lstStyle/>
                    <a:p>
                      <a:pPr algn="ctr" fontAlgn="b"/>
                      <a:r>
                        <a:rPr lang="is-I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12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r-H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64.83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r-H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69.52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s-I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48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r-H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31.26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r-H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34.89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298770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365126"/>
            <a:ext cx="9144000" cy="1325563"/>
          </a:xfrm>
        </p:spPr>
        <p:txBody>
          <a:bodyPr/>
          <a:lstStyle/>
          <a:p>
            <a:r>
              <a:rPr lang="en-US" dirty="0" smtClean="0">
                <a:latin typeface="American Typewriter" panose="02090604020004020304" pitchFamily="18" charset="0"/>
              </a:rPr>
              <a:t>Retirement Planning Options</a:t>
            </a:r>
            <a:endParaRPr lang="en-US" dirty="0">
              <a:latin typeface="American Typewriter" panose="02090604020004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825624"/>
            <a:ext cx="9144000" cy="5032375"/>
          </a:xfrm>
        </p:spPr>
        <p:txBody>
          <a:bodyPr>
            <a:normAutofit fontScale="85000" lnSpcReduction="20000"/>
          </a:bodyPr>
          <a:lstStyle/>
          <a:p>
            <a:pPr marL="0" lvl="0" indent="0">
              <a:buNone/>
            </a:pPr>
            <a:r>
              <a:rPr lang="en-US" b="1" u="sng" cap="small" dirty="0" smtClean="0">
                <a:latin typeface="American Typewriter" panose="02090604020004020304" pitchFamily="18" charset="0"/>
              </a:rPr>
              <a:t>Social Security</a:t>
            </a:r>
            <a:r>
              <a:rPr lang="en-US" cap="small" dirty="0" smtClean="0">
                <a:latin typeface="American Typewriter" panose="02090604020004020304" pitchFamily="18" charset="0"/>
              </a:rPr>
              <a:t> </a:t>
            </a:r>
            <a:r>
              <a:rPr lang="en-US" dirty="0" smtClean="0">
                <a:latin typeface="American Typewriter" panose="02090604020004020304" pitchFamily="18" charset="0"/>
              </a:rPr>
              <a:t>– </a:t>
            </a:r>
            <a:r>
              <a:rPr lang="en-US" dirty="0">
                <a:latin typeface="American Typewriter" panose="02090604020004020304" pitchFamily="18" charset="0"/>
              </a:rPr>
              <a:t>A federal system of old age, survivor’s disability, and Medicare, which requires employers to withhold wages from employees paychecks and deposit that money in designated accounts.</a:t>
            </a:r>
          </a:p>
          <a:p>
            <a:pPr marL="0" lvl="0" indent="0">
              <a:buNone/>
            </a:pPr>
            <a:r>
              <a:rPr lang="en-US" dirty="0">
                <a:latin typeface="American Typewriter" panose="02090604020004020304" pitchFamily="18" charset="0"/>
              </a:rPr>
              <a:t>Employers also makes a contribution to their Social Security account.  Currently the contribution is 7.65% of the pay for both employee and employer.</a:t>
            </a:r>
          </a:p>
          <a:p>
            <a:pPr marL="0" lvl="0" indent="0">
              <a:buNone/>
            </a:pPr>
            <a:r>
              <a:rPr lang="en-US" b="1" u="sng" cap="small" dirty="0">
                <a:latin typeface="American Typewriter" panose="02090604020004020304" pitchFamily="18" charset="0"/>
              </a:rPr>
              <a:t>Pension/401K</a:t>
            </a:r>
            <a:r>
              <a:rPr lang="en-US" dirty="0">
                <a:latin typeface="American Typewriter" panose="02090604020004020304" pitchFamily="18" charset="0"/>
              </a:rPr>
              <a:t> – An account in which in an individual may set aside earned income in a tax deferred savings plan for his or her retirement.</a:t>
            </a:r>
          </a:p>
          <a:p>
            <a:pPr marL="0" indent="0">
              <a:buNone/>
            </a:pPr>
            <a:r>
              <a:rPr lang="en-US" dirty="0">
                <a:latin typeface="American Typewriter" panose="02090604020004020304" pitchFamily="18" charset="0"/>
              </a:rPr>
              <a:t>A pension will have a guaranteed payout rate and majority of the risk is with the company, however their can be a risk to the employee if the Pension is underfunded.</a:t>
            </a:r>
          </a:p>
          <a:p>
            <a:pPr marL="0" lvl="0" indent="0">
              <a:buNone/>
            </a:pPr>
            <a:r>
              <a:rPr lang="en-US" dirty="0">
                <a:latin typeface="American Typewriter" panose="02090604020004020304" pitchFamily="18" charset="0"/>
              </a:rPr>
              <a:t>A 401K may have a potential higher payout, but there is no minimum guarantee of payout amount, and all of the risk is on the employee</a:t>
            </a:r>
            <a:r>
              <a:rPr lang="en-US" dirty="0" smtClean="0">
                <a:latin typeface="American Typewriter" panose="02090604020004020304" pitchFamily="18" charset="0"/>
              </a:rPr>
              <a:t>.</a:t>
            </a:r>
            <a:endParaRPr lang="en-US" dirty="0">
              <a:latin typeface="American Typewriter" panose="02090604020004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526766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365126"/>
            <a:ext cx="9144000" cy="1325563"/>
          </a:xfrm>
        </p:spPr>
        <p:txBody>
          <a:bodyPr/>
          <a:lstStyle/>
          <a:p>
            <a:r>
              <a:rPr lang="en-US" dirty="0" smtClean="0">
                <a:latin typeface="American Typewriter" panose="02090604020004020304" pitchFamily="18" charset="0"/>
              </a:rPr>
              <a:t>Retirement Planning Options</a:t>
            </a:r>
            <a:endParaRPr lang="en-US" dirty="0">
              <a:latin typeface="American Typewriter" panose="02090604020004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825624"/>
            <a:ext cx="9144000" cy="5032375"/>
          </a:xfrm>
        </p:spPr>
        <p:txBody>
          <a:bodyPr>
            <a:normAutofit/>
          </a:bodyPr>
          <a:lstStyle/>
          <a:p>
            <a:pPr marL="0" lvl="0" indent="0">
              <a:buNone/>
            </a:pPr>
            <a:r>
              <a:rPr lang="en-US" b="1" u="sng" cap="small" dirty="0" smtClean="0">
                <a:latin typeface="American Typewriter" panose="02090604020004020304" pitchFamily="18" charset="0"/>
              </a:rPr>
              <a:t>IRA’s</a:t>
            </a:r>
            <a:r>
              <a:rPr lang="en-US" dirty="0" smtClean="0">
                <a:latin typeface="American Typewriter" panose="02090604020004020304" pitchFamily="18" charset="0"/>
              </a:rPr>
              <a:t> </a:t>
            </a:r>
            <a:r>
              <a:rPr lang="en-US" dirty="0">
                <a:latin typeface="American Typewriter" panose="02090604020004020304" pitchFamily="18" charset="0"/>
              </a:rPr>
              <a:t>– A retirement plan that allows employees in private companies to make contributions of pre-tax dollars to a company pool that is then invested in stocks, bonds, or money markets.</a:t>
            </a:r>
          </a:p>
          <a:p>
            <a:pPr marL="0" lvl="0" indent="0">
              <a:buNone/>
            </a:pPr>
            <a:r>
              <a:rPr lang="en-US" b="1" u="sng" cap="small" dirty="0">
                <a:latin typeface="American Typewriter" panose="02090604020004020304" pitchFamily="18" charset="0"/>
              </a:rPr>
              <a:t>Annuities</a:t>
            </a:r>
            <a:r>
              <a:rPr lang="en-US" dirty="0">
                <a:latin typeface="American Typewriter" panose="02090604020004020304" pitchFamily="18" charset="0"/>
              </a:rPr>
              <a:t> – A contract between an individual and an insurance company where the individual makes a series of payments that are invested by the company and repaid to the individuals at a later date, generally during retirement.</a:t>
            </a:r>
          </a:p>
          <a:p>
            <a:pPr marL="0" lvl="0" indent="0">
              <a:buNone/>
            </a:pPr>
            <a:r>
              <a:rPr lang="en-US" b="1" u="sng" cap="small" dirty="0">
                <a:latin typeface="American Typewriter" panose="02090604020004020304" pitchFamily="18" charset="0"/>
              </a:rPr>
              <a:t>Personal Investments</a:t>
            </a:r>
            <a:r>
              <a:rPr lang="en-US" dirty="0">
                <a:latin typeface="American Typewriter" panose="02090604020004020304" pitchFamily="18" charset="0"/>
              </a:rPr>
              <a:t> – An individual investment in stocks bonds, real estate or money markets.</a:t>
            </a:r>
          </a:p>
        </p:txBody>
      </p:sp>
    </p:spTree>
    <p:extLst>
      <p:ext uri="{BB962C8B-B14F-4D97-AF65-F5344CB8AC3E}">
        <p14:creationId xmlns:p14="http://schemas.microsoft.com/office/powerpoint/2010/main" val="42728260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365126"/>
            <a:ext cx="9144000" cy="1325563"/>
          </a:xfrm>
        </p:spPr>
        <p:txBody>
          <a:bodyPr/>
          <a:lstStyle/>
          <a:p>
            <a:r>
              <a:rPr lang="en-US" dirty="0" smtClean="0">
                <a:latin typeface="American Typewriter" panose="02090604020004020304" pitchFamily="18" charset="0"/>
              </a:rPr>
              <a:t>Risk associated with retirement planning</a:t>
            </a:r>
            <a:endParaRPr lang="en-US" dirty="0">
              <a:latin typeface="American Typewriter" panose="02090604020004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825624"/>
            <a:ext cx="9144000" cy="5032375"/>
          </a:xfrm>
        </p:spPr>
        <p:txBody>
          <a:bodyPr/>
          <a:lstStyle/>
          <a:p>
            <a:pPr marL="0" indent="0">
              <a:buNone/>
            </a:pPr>
            <a:r>
              <a:rPr lang="en-US" b="1" u="sng" cap="small" dirty="0">
                <a:latin typeface="American Typewriter" panose="02090604020004020304" pitchFamily="18" charset="0"/>
              </a:rPr>
              <a:t>Financial Risk</a:t>
            </a:r>
            <a:r>
              <a:rPr lang="en-US" dirty="0">
                <a:latin typeface="American Typewriter" panose="02090604020004020304" pitchFamily="18" charset="0"/>
              </a:rPr>
              <a:t> – The chance that an individual, business or government will not be able to return money invested.</a:t>
            </a:r>
          </a:p>
          <a:p>
            <a:pPr marL="0" indent="0">
              <a:buNone/>
            </a:pPr>
            <a:r>
              <a:rPr lang="en-US" b="1" u="sng" cap="small" dirty="0" smtClean="0">
                <a:latin typeface="American Typewriter" panose="02090604020004020304" pitchFamily="18" charset="0"/>
              </a:rPr>
              <a:t>Market Risk</a:t>
            </a:r>
            <a:r>
              <a:rPr lang="en-US" dirty="0" smtClean="0">
                <a:latin typeface="American Typewriter" panose="02090604020004020304" pitchFamily="18" charset="0"/>
              </a:rPr>
              <a:t> – The chance that the value of an investment will go down because of a change in supply and demand.</a:t>
            </a:r>
          </a:p>
          <a:p>
            <a:pPr marL="0" indent="0">
              <a:buNone/>
            </a:pPr>
            <a:r>
              <a:rPr lang="en-US" b="1" u="sng" cap="small" dirty="0" smtClean="0">
                <a:latin typeface="American Typewriter" panose="02090604020004020304" pitchFamily="18" charset="0"/>
              </a:rPr>
              <a:t>Fraud Risk</a:t>
            </a:r>
            <a:r>
              <a:rPr lang="en-US" dirty="0" smtClean="0">
                <a:latin typeface="American Typewriter" panose="02090604020004020304" pitchFamily="18" charset="0"/>
              </a:rPr>
              <a:t> – The chance that an investment has been misrepresented.</a:t>
            </a:r>
          </a:p>
          <a:p>
            <a:pPr marL="0" indent="0">
              <a:buNone/>
            </a:pPr>
            <a:r>
              <a:rPr lang="en-US" b="1" u="sng" cap="small" dirty="0" smtClean="0">
                <a:latin typeface="American Typewriter" panose="02090604020004020304" pitchFamily="18" charset="0"/>
              </a:rPr>
              <a:t>Inflation Risk</a:t>
            </a:r>
            <a:r>
              <a:rPr lang="en-US" dirty="0" smtClean="0">
                <a:latin typeface="American Typewriter" panose="02090604020004020304" pitchFamily="18" charset="0"/>
              </a:rPr>
              <a:t> – The chance that the rate of inflation will exceed the rate of return on an investment.</a:t>
            </a:r>
            <a:endParaRPr lang="en-US" dirty="0">
              <a:latin typeface="American Typewriter" panose="02090604020004020304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233107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325563"/>
          </a:xfrm>
        </p:spPr>
        <p:txBody>
          <a:bodyPr>
            <a:noAutofit/>
          </a:bodyPr>
          <a:lstStyle/>
          <a:p>
            <a:pPr algn="ctr"/>
            <a:r>
              <a:rPr lang="en-US" sz="4800" b="1" cap="all" dirty="0" smtClean="0">
                <a:latin typeface="American Typewriter" panose="02090604020004020304" pitchFamily="18" charset="0"/>
              </a:rPr>
              <a:t>Who is Ready to Retire?</a:t>
            </a:r>
            <a:endParaRPr lang="en-US" sz="4800" b="1" cap="all" dirty="0">
              <a:latin typeface="American Typewriter" panose="02090604020004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201784"/>
            <a:ext cx="9065622" cy="5656216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dirty="0">
                <a:latin typeface="American Typewriter" panose="02090604020004020304" pitchFamily="18" charset="0"/>
              </a:rPr>
              <a:t>John is 55 and married to his wife, Tabitha.  He currently makes $65,000 and has $200,000 in savings.  He is in good health and wants to spend his retirement traveling with his wife in their R.V. He has a retirement portfolio consisting of Social Security that will pay out $1,200 a month, 401K of $650 a month, and Annuity of $150 a month, a Roth IRA </a:t>
            </a:r>
            <a:r>
              <a:rPr lang="en-US" dirty="0" smtClean="0">
                <a:latin typeface="American Typewriter" panose="02090604020004020304" pitchFamily="18" charset="0"/>
              </a:rPr>
              <a:t>of </a:t>
            </a:r>
            <a:r>
              <a:rPr lang="en-US" dirty="0">
                <a:latin typeface="American Typewriter" panose="02090604020004020304" pitchFamily="18" charset="0"/>
              </a:rPr>
              <a:t>$700 a month, and personal real estate investments worth $250,000</a:t>
            </a:r>
            <a:r>
              <a:rPr lang="en-US" dirty="0" smtClean="0">
                <a:latin typeface="American Typewriter" panose="02090604020004020304" pitchFamily="18" charset="0"/>
              </a:rPr>
              <a:t>. His projected monthly retirement expenses are $3,500.</a:t>
            </a:r>
          </a:p>
          <a:p>
            <a:pPr marL="0" indent="0">
              <a:buNone/>
            </a:pPr>
            <a:endParaRPr lang="en-US" dirty="0">
              <a:latin typeface="American Typewriter" panose="02090604020004020304" pitchFamily="18" charset="0"/>
            </a:endParaRPr>
          </a:p>
          <a:p>
            <a:pPr marL="0" indent="0">
              <a:buNone/>
            </a:pPr>
            <a:r>
              <a:rPr lang="en-US" dirty="0">
                <a:latin typeface="American Typewriter" panose="02090604020004020304" pitchFamily="18" charset="0"/>
              </a:rPr>
              <a:t>Will is also 55 and has never married but currently lives with his long time girlfriend, Stephanie.  He makes $135,000 and he and Stephanie have a joint savings account valued at $50,000.  Will is diabetic and wants to spend his retirement spoiling his grandkids.  His retirement portfolio only consists of Social Security that will pay $1,500 a month</a:t>
            </a:r>
            <a:r>
              <a:rPr lang="en-US" dirty="0" smtClean="0">
                <a:latin typeface="American Typewriter" panose="02090604020004020304" pitchFamily="18" charset="0"/>
              </a:rPr>
              <a:t>. His projected monthly retirement expenses are $1,950.</a:t>
            </a:r>
            <a:endParaRPr lang="en-US" dirty="0">
              <a:latin typeface="American Typewriter" panose="02090604020004020304" pitchFamily="18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627949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066231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417</TotalTime>
  <Words>961</Words>
  <Application>Microsoft Office PowerPoint</Application>
  <PresentationFormat>On-screen Show (4:3)</PresentationFormat>
  <Paragraphs>128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7" baseType="lpstr">
      <vt:lpstr>American Typewriter</vt:lpstr>
      <vt:lpstr>Arial</vt:lpstr>
      <vt:lpstr>Calibri</vt:lpstr>
      <vt:lpstr>Calibri Light</vt:lpstr>
      <vt:lpstr>Office Theme</vt:lpstr>
      <vt:lpstr>Will you successfully retire?</vt:lpstr>
      <vt:lpstr>Who is Ready to Retire?</vt:lpstr>
      <vt:lpstr>Retirement Planning Consideration</vt:lpstr>
      <vt:lpstr>Why Is It Important to Think About Retirement?</vt:lpstr>
      <vt:lpstr>What Do You Need To Know About Retirement</vt:lpstr>
      <vt:lpstr>PowerPoint Presentation</vt:lpstr>
      <vt:lpstr>SSN Life Expectancy Tables</vt:lpstr>
      <vt:lpstr>Retirement Planning Options</vt:lpstr>
      <vt:lpstr>Retirement Planning Options</vt:lpstr>
      <vt:lpstr>Risk associated with retirement planning</vt:lpstr>
      <vt:lpstr>Who is Ready to Retire?</vt:lpstr>
      <vt:lpstr>PowerPoint Presentation</vt:lpstr>
    </vt:vector>
  </TitlesOfParts>
  <Company>Lawton Public Schools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Will you successfully retire?</dc:title>
  <dc:creator>Gregory Ford</dc:creator>
  <cp:keywords>OCEE Workshop;Retirement;PFL</cp:keywords>
  <cp:lastModifiedBy>Todd Gragg</cp:lastModifiedBy>
  <cp:revision>19</cp:revision>
  <cp:lastPrinted>2017-04-07T14:45:36Z</cp:lastPrinted>
  <dcterms:created xsi:type="dcterms:W3CDTF">2016-06-14T16:30:36Z</dcterms:created>
  <dcterms:modified xsi:type="dcterms:W3CDTF">2017-04-24T14:26:57Z</dcterms:modified>
</cp:coreProperties>
</file>