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3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4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14A-B317-F844-8CD7-8F87717612E3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DC8F-426D-E149-8D19-DBC508E18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379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14A-B317-F844-8CD7-8F87717612E3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DC8F-426D-E149-8D19-DBC508E18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26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14A-B317-F844-8CD7-8F87717612E3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DC8F-426D-E149-8D19-DBC508E18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06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14A-B317-F844-8CD7-8F87717612E3}" type="datetimeFigureOut">
              <a:rPr lang="en-US" smtClean="0"/>
              <a:t>7/20/17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DC8F-426D-E149-8D19-DBC508E18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86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14A-B317-F844-8CD7-8F87717612E3}" type="datetimeFigureOut">
              <a:rPr lang="en-US" smtClean="0"/>
              <a:t>7/20/17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DC8F-426D-E149-8D19-DBC508E18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37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14A-B317-F844-8CD7-8F87717612E3}" type="datetimeFigureOut">
              <a:rPr lang="en-US" smtClean="0"/>
              <a:t>7/20/17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DC8F-426D-E149-8D19-DBC508E18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1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14A-B317-F844-8CD7-8F87717612E3}" type="datetimeFigureOut">
              <a:rPr lang="en-US" smtClean="0"/>
              <a:t>7/20/17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DC8F-426D-E149-8D19-DBC508E18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311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14A-B317-F844-8CD7-8F87717612E3}" type="datetimeFigureOut">
              <a:rPr lang="en-US" smtClean="0"/>
              <a:t>7/20/17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DC8F-426D-E149-8D19-DBC508E18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72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14A-B317-F844-8CD7-8F87717612E3}" type="datetimeFigureOut">
              <a:rPr lang="en-US" smtClean="0"/>
              <a:t>7/20/17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DC8F-426D-E149-8D19-DBC508E18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10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14A-B317-F844-8CD7-8F87717612E3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DC8F-426D-E149-8D19-DBC508E18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877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714A-B317-F844-8CD7-8F87717612E3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DC8F-426D-E149-8D19-DBC508E18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21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5714A-B317-F844-8CD7-8F87717612E3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5DC8F-426D-E149-8D19-DBC508E18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21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3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95714" y="1233653"/>
            <a:ext cx="39033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merican Typewriter"/>
                <a:cs typeface="American Typewriter"/>
              </a:rPr>
              <a:t>Karl Marx &amp; Friedrich Engels Publish </a:t>
            </a:r>
          </a:p>
          <a:p>
            <a:pPr algn="ctr"/>
            <a:r>
              <a:rPr lang="en-US" sz="3600" i="1" dirty="0" smtClean="0">
                <a:latin typeface="American Typewriter"/>
                <a:cs typeface="American Typewriter"/>
              </a:rPr>
              <a:t>The Communist Manifesto</a:t>
            </a:r>
            <a:r>
              <a:rPr lang="en-US" sz="3600" dirty="0" smtClean="0">
                <a:latin typeface="American Typewriter"/>
                <a:cs typeface="American Typewriter"/>
              </a:rPr>
              <a:t> </a:t>
            </a:r>
            <a:r>
              <a:rPr lang="mr-IN" sz="3600" dirty="0" smtClean="0">
                <a:latin typeface="American Typewriter"/>
                <a:cs typeface="American Typewriter"/>
              </a:rPr>
              <a:t>–</a:t>
            </a:r>
            <a:r>
              <a:rPr lang="en-US" sz="3600" dirty="0" smtClean="0">
                <a:latin typeface="American Typewriter"/>
                <a:cs typeface="American Typewriter"/>
              </a:rPr>
              <a:t> 1848</a:t>
            </a:r>
          </a:p>
        </p:txBody>
      </p:sp>
      <p:pic>
        <p:nvPicPr>
          <p:cNvPr id="5" name="Picture 4" descr="Karl Mar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085" y="77000"/>
            <a:ext cx="2562375" cy="3228593"/>
          </a:xfrm>
          <a:prstGeom prst="rect">
            <a:avLst/>
          </a:prstGeom>
        </p:spPr>
      </p:pic>
      <p:pic>
        <p:nvPicPr>
          <p:cNvPr id="6" name="Picture 5" descr="The Communist Manifes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94880"/>
            <a:ext cx="2706292" cy="3608389"/>
          </a:xfrm>
          <a:prstGeom prst="rect">
            <a:avLst/>
          </a:prstGeom>
        </p:spPr>
      </p:pic>
      <p:pic>
        <p:nvPicPr>
          <p:cNvPr id="7" name="Picture 6" descr="Frederich Engel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456" y="3871411"/>
            <a:ext cx="2223350" cy="298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00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merican Typewriter"/>
                <a:cs typeface="American Typewriter"/>
              </a:rPr>
              <a:t>Chicago Labor Movement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merican Typewriter"/>
                <a:cs typeface="American Typewriter"/>
              </a:rPr>
              <a:t>McCormick Reaper Works Riot – May 03, 1886</a:t>
            </a:r>
          </a:p>
          <a:p>
            <a:r>
              <a:rPr lang="en-US" dirty="0">
                <a:latin typeface="American Typewriter"/>
                <a:cs typeface="American Typewriter"/>
              </a:rPr>
              <a:t>Haymarket – May 04, 1886</a:t>
            </a:r>
          </a:p>
          <a:p>
            <a:r>
              <a:rPr lang="en-US" dirty="0">
                <a:latin typeface="American Typewriter"/>
                <a:cs typeface="American Typewriter"/>
              </a:rPr>
              <a:t>Pullman Strike – 1894</a:t>
            </a:r>
          </a:p>
          <a:p>
            <a:endParaRPr lang="en-US" dirty="0"/>
          </a:p>
        </p:txBody>
      </p:sp>
      <p:pic>
        <p:nvPicPr>
          <p:cNvPr id="4" name="Picture 3" descr="Pullman Strik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449" y="3435195"/>
            <a:ext cx="3597551" cy="2690968"/>
          </a:xfrm>
          <a:prstGeom prst="rect">
            <a:avLst/>
          </a:prstGeom>
        </p:spPr>
      </p:pic>
      <p:pic>
        <p:nvPicPr>
          <p:cNvPr id="5" name="Picture 4" descr="Haymark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3634"/>
            <a:ext cx="3745999" cy="293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98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dirty="0" smtClean="0">
                <a:latin typeface="American Typewriter"/>
                <a:cs typeface="American Typewriter"/>
              </a:rPr>
              <a:t>The Romanov’s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Tsar Nicholas (1868-1918)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Ruled 1894-1917.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Cared more for family than state matters.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Disregarded the plight of his people.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Tsarina Alexandra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Son – Alexei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Daughters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Olga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Tatiana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Maria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Anastasia</a:t>
            </a:r>
            <a:endParaRPr lang="en-US" dirty="0">
              <a:latin typeface="American Typewriter"/>
              <a:cs typeface="American Typewriter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merican Typewriter"/>
                <a:cs typeface="American Typewriter"/>
              </a:rPr>
              <a:t>The 1917 Russian Revolution</a:t>
            </a:r>
            <a:endParaRPr lang="en-US" sz="31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3694780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dirty="0" smtClean="0">
                <a:latin typeface="American Typewriter"/>
                <a:cs typeface="American Typewriter"/>
              </a:rPr>
              <a:t>The Background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Wars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Crimean War – 1854-1856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Russo-Turkish War – 1877-1878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Russo-Japanese War – 1904-1905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World War I – 1914-198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Results &amp; Consequences of the Wars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Russia defeated in all except Russo-Turkish War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High Taxes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High Loss Of Life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Great discontent as economy and government suffered.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merican Typewriter"/>
                <a:cs typeface="American Typewriter"/>
              </a:rPr>
              <a:t>The 1917 Russian Revolution</a:t>
            </a:r>
            <a:endParaRPr lang="en-US" sz="31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645917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>
                <a:latin typeface="American Typewriter"/>
                <a:cs typeface="American Typewriter"/>
              </a:rPr>
              <a:t>The Background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Factors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Population Boom</a:t>
            </a:r>
          </a:p>
          <a:p>
            <a:pPr lvl="2"/>
            <a:r>
              <a:rPr lang="en-US" dirty="0" smtClean="0">
                <a:latin typeface="American Typewriter"/>
                <a:cs typeface="American Typewriter"/>
              </a:rPr>
              <a:t>1867-1896.</a:t>
            </a:r>
          </a:p>
          <a:p>
            <a:pPr lvl="2"/>
            <a:r>
              <a:rPr lang="en-US" dirty="0" smtClean="0">
                <a:latin typeface="American Typewriter"/>
                <a:cs typeface="American Typewriter"/>
              </a:rPr>
              <a:t>Added 30 million people in 30 years.</a:t>
            </a:r>
          </a:p>
          <a:p>
            <a:pPr lvl="2"/>
            <a:r>
              <a:rPr lang="en-US" dirty="0" smtClean="0">
                <a:latin typeface="American Typewriter"/>
                <a:cs typeface="American Typewriter"/>
              </a:rPr>
              <a:t>Almost all to the peasant class.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Parties to the ground of the revolution.</a:t>
            </a:r>
          </a:p>
          <a:p>
            <a:pPr lvl="2"/>
            <a:r>
              <a:rPr lang="en-US" dirty="0" smtClean="0">
                <a:latin typeface="American Typewriter"/>
                <a:cs typeface="American Typewriter"/>
              </a:rPr>
              <a:t>Peasant Class</a:t>
            </a:r>
          </a:p>
          <a:p>
            <a:pPr lvl="3"/>
            <a:r>
              <a:rPr lang="en-US" dirty="0" smtClean="0">
                <a:latin typeface="American Typewriter"/>
                <a:cs typeface="American Typewriter"/>
              </a:rPr>
              <a:t>Experienced famine between the harvests</a:t>
            </a:r>
          </a:p>
          <a:p>
            <a:pPr lvl="3"/>
            <a:r>
              <a:rPr lang="en-US" dirty="0" smtClean="0">
                <a:latin typeface="American Typewriter"/>
                <a:cs typeface="American Typewriter"/>
              </a:rPr>
              <a:t>Much suffering.</a:t>
            </a:r>
            <a:endParaRPr lang="en-US" dirty="0">
              <a:latin typeface="American Typewriter"/>
              <a:cs typeface="American Typewriter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merican Typewriter"/>
                <a:cs typeface="American Typewriter"/>
              </a:rPr>
              <a:t>The 1917 Russian Revolution</a:t>
            </a:r>
            <a:endParaRPr lang="en-US" sz="31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101392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>
                <a:latin typeface="American Typewriter"/>
                <a:cs typeface="American Typewriter"/>
              </a:rPr>
              <a:t>The Background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Factors – continued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Parties to the ground of the revolution - continued</a:t>
            </a:r>
          </a:p>
          <a:p>
            <a:pPr lvl="2"/>
            <a:r>
              <a:rPr lang="en-US" dirty="0">
                <a:latin typeface="American Typewriter"/>
                <a:cs typeface="American Typewriter"/>
              </a:rPr>
              <a:t>Industrial Working Class</a:t>
            </a:r>
          </a:p>
          <a:p>
            <a:pPr lvl="3"/>
            <a:r>
              <a:rPr lang="en-US" dirty="0">
                <a:latin typeface="American Typewriter"/>
                <a:cs typeface="American Typewriter"/>
              </a:rPr>
              <a:t>Low </a:t>
            </a:r>
            <a:r>
              <a:rPr lang="en-US" dirty="0" smtClean="0">
                <a:latin typeface="American Typewriter"/>
                <a:cs typeface="American Typewriter"/>
              </a:rPr>
              <a:t>Wages.</a:t>
            </a:r>
            <a:endParaRPr lang="en-US" dirty="0">
              <a:latin typeface="American Typewriter"/>
              <a:cs typeface="American Typewriter"/>
            </a:endParaRPr>
          </a:p>
          <a:p>
            <a:pPr lvl="3"/>
            <a:r>
              <a:rPr lang="en-US" dirty="0">
                <a:latin typeface="American Typewriter"/>
                <a:cs typeface="American Typewriter"/>
              </a:rPr>
              <a:t>Poor </a:t>
            </a:r>
            <a:r>
              <a:rPr lang="en-US" dirty="0" smtClean="0">
                <a:latin typeface="American Typewriter"/>
                <a:cs typeface="American Typewriter"/>
              </a:rPr>
              <a:t>Housing.</a:t>
            </a:r>
            <a:endParaRPr lang="en-US" dirty="0">
              <a:latin typeface="American Typewriter"/>
              <a:cs typeface="American Typewriter"/>
            </a:endParaRPr>
          </a:p>
          <a:p>
            <a:pPr lvl="3"/>
            <a:r>
              <a:rPr lang="en-US" dirty="0">
                <a:latin typeface="American Typewriter"/>
                <a:cs typeface="American Typewriter"/>
              </a:rPr>
              <a:t>Many work related </a:t>
            </a:r>
            <a:r>
              <a:rPr lang="en-US" dirty="0" smtClean="0">
                <a:latin typeface="American Typewriter"/>
                <a:cs typeface="American Typewriter"/>
              </a:rPr>
              <a:t>accidents.</a:t>
            </a:r>
          </a:p>
          <a:p>
            <a:pPr lvl="2"/>
            <a:r>
              <a:rPr lang="en-US" dirty="0" smtClean="0">
                <a:latin typeface="American Typewriter"/>
                <a:cs typeface="American Typewriter"/>
              </a:rPr>
              <a:t>Tsar Nicholas</a:t>
            </a:r>
          </a:p>
          <a:p>
            <a:pPr lvl="3"/>
            <a:r>
              <a:rPr lang="en-US" dirty="0" smtClean="0">
                <a:latin typeface="American Typewriter"/>
                <a:cs typeface="American Typewriter"/>
              </a:rPr>
              <a:t>Lacked concern for the people.</a:t>
            </a:r>
          </a:p>
          <a:p>
            <a:pPr lvl="3"/>
            <a:r>
              <a:rPr lang="en-US" dirty="0" smtClean="0">
                <a:latin typeface="American Typewriter"/>
                <a:cs typeface="American Typewriter"/>
              </a:rPr>
              <a:t>Was blamed for the Russo-Japanese War.</a:t>
            </a:r>
            <a:endParaRPr lang="en-US" dirty="0">
              <a:latin typeface="American Typewriter"/>
              <a:cs typeface="American Typewriter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merican Typewriter"/>
                <a:cs typeface="American Typewriter"/>
              </a:rPr>
              <a:t>The 1917 Russian Revolution</a:t>
            </a:r>
            <a:endParaRPr lang="en-US" sz="31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1603798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dirty="0" smtClean="0">
                <a:latin typeface="American Typewriter"/>
                <a:cs typeface="American Typewriter"/>
              </a:rPr>
              <a:t>The Background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Factors – continued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The people were ready to revolt, they just needed a leader.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That leader came in the form of Vladimir Lenin.</a:t>
            </a:r>
            <a:endParaRPr lang="en-US" dirty="0">
              <a:latin typeface="American Typewriter"/>
              <a:cs typeface="American Typewriter"/>
            </a:endParaRP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Tsar Nicholas disbanded the Duma (Parliament) in 1915.</a:t>
            </a:r>
          </a:p>
          <a:p>
            <a:pPr lvl="2"/>
            <a:r>
              <a:rPr lang="en-US" dirty="0" smtClean="0">
                <a:latin typeface="American Typewriter"/>
                <a:cs typeface="American Typewriter"/>
              </a:rPr>
              <a:t>The Duma had demanded a more representational and democratic form of government.</a:t>
            </a:r>
          </a:p>
          <a:p>
            <a:pPr lvl="2"/>
            <a:r>
              <a:rPr lang="en-US" dirty="0" smtClean="0">
                <a:latin typeface="American Typewriter"/>
                <a:cs typeface="American Typewriter"/>
              </a:rPr>
              <a:t>Nicholas however was obsessed with retaining his privileges believing he was chosen by God to rule.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The Tsar went to join the troops at war after this.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merican Typewriter"/>
                <a:cs typeface="American Typewriter"/>
              </a:rPr>
              <a:t>The 1917 Russian Revolution</a:t>
            </a:r>
            <a:endParaRPr lang="en-US" sz="31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2745857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dirty="0" smtClean="0">
                <a:latin typeface="American Typewriter"/>
                <a:cs typeface="American Typewriter"/>
              </a:rPr>
              <a:t>The Background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Factors – continued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Tsarina Alexandra was then running the country along with Grigori Rasputin.</a:t>
            </a:r>
          </a:p>
          <a:p>
            <a:pPr lvl="2"/>
            <a:r>
              <a:rPr lang="en-US" dirty="0" smtClean="0">
                <a:latin typeface="American Typewriter"/>
                <a:cs typeface="American Typewriter"/>
              </a:rPr>
              <a:t>Rasputin was a Siberian peasant turned preacher.</a:t>
            </a:r>
          </a:p>
          <a:p>
            <a:pPr lvl="2"/>
            <a:r>
              <a:rPr lang="en-US" dirty="0" smtClean="0">
                <a:latin typeface="American Typewriter"/>
                <a:cs typeface="American Typewriter"/>
              </a:rPr>
              <a:t>Followed a form of the Russian Orthodox faith that combined sexual orgies with faith healing.</a:t>
            </a:r>
          </a:p>
          <a:p>
            <a:pPr lvl="2"/>
            <a:r>
              <a:rPr lang="en-US" dirty="0" smtClean="0">
                <a:latin typeface="American Typewriter"/>
                <a:cs typeface="American Typewriter"/>
              </a:rPr>
              <a:t>Rasputin had influence over the Tsarina because he cured Alexei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Many leaders felt Rasputin’s influence was too great.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Rasputin was assassinated December 30, 1916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merican Typewriter"/>
                <a:cs typeface="American Typewriter"/>
              </a:rPr>
              <a:t>The 1917 Russian Revolution</a:t>
            </a:r>
            <a:endParaRPr lang="en-US" sz="31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3009021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dirty="0" smtClean="0">
                <a:latin typeface="American Typewriter"/>
                <a:cs typeface="American Typewriter"/>
              </a:rPr>
              <a:t>The Revolution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March 08, 1917 riots started in Petrograd (St. Petersburg</a:t>
            </a:r>
            <a:r>
              <a:rPr lang="en-US" dirty="0" smtClean="0">
                <a:latin typeface="American Typewriter"/>
                <a:cs typeface="American Typewriter"/>
              </a:rPr>
              <a:t>)</a:t>
            </a:r>
            <a:r>
              <a:rPr lang="en-US" dirty="0">
                <a:latin typeface="American Typewriter"/>
                <a:cs typeface="American Typewriter"/>
              </a:rPr>
              <a:t> </a:t>
            </a:r>
            <a:r>
              <a:rPr lang="mr-IN" dirty="0" smtClean="0">
                <a:latin typeface="American Typewriter"/>
                <a:cs typeface="American Typewriter"/>
              </a:rPr>
              <a:t>–</a:t>
            </a:r>
            <a:r>
              <a:rPr lang="en-US" dirty="0" smtClean="0">
                <a:latin typeface="American Typewriter"/>
                <a:cs typeface="American Typewriter"/>
              </a:rPr>
              <a:t> Bread Riots.</a:t>
            </a:r>
            <a:endParaRPr lang="en-US" dirty="0" smtClean="0">
              <a:latin typeface="American Typewriter"/>
              <a:cs typeface="American Typewriter"/>
            </a:endParaRP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Began with women demanding more bread.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Spread to other industries throughout the city.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Eventually the soldiers joined the riots.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On March 12, 1917 The Duma established a provisional government.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A few days later Nicholas abdicated the throne.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Alexander Kerensky became the leader of the provisional government.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merican Typewriter"/>
                <a:cs typeface="American Typewriter"/>
              </a:rPr>
              <a:t>The 1917 Russian Revolution</a:t>
            </a:r>
            <a:endParaRPr lang="en-US" sz="31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3099839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dirty="0" smtClean="0">
                <a:latin typeface="American Typewriter"/>
                <a:cs typeface="American Typewriter"/>
              </a:rPr>
              <a:t>The Revolution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The </a:t>
            </a:r>
            <a:r>
              <a:rPr lang="en-US" dirty="0">
                <a:latin typeface="American Typewriter"/>
                <a:cs typeface="American Typewriter"/>
              </a:rPr>
              <a:t>p</a:t>
            </a:r>
            <a:r>
              <a:rPr lang="en-US" dirty="0" smtClean="0">
                <a:latin typeface="American Typewriter"/>
                <a:cs typeface="American Typewriter"/>
              </a:rPr>
              <a:t>rovisional government established a liberal program granting freedom, equality, and rights.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They had to compete with Petrograd Soviet of Workers’ and Soldier’s Deputies’. </a:t>
            </a:r>
          </a:p>
          <a:p>
            <a:r>
              <a:rPr lang="en-US" dirty="0">
                <a:latin typeface="American Typewriter"/>
                <a:cs typeface="American Typewriter"/>
              </a:rPr>
              <a:t>Petrograd Soviet of Workers’ and Soldier’s Deputies</a:t>
            </a:r>
            <a:r>
              <a:rPr lang="en-US" dirty="0" smtClean="0">
                <a:latin typeface="American Typewriter"/>
                <a:cs typeface="American Typewriter"/>
              </a:rPr>
              <a:t>’ led the collapse of army discipline.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The provisional government failed to successfully deal with the food shortage.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Anarchy ruled the day.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merican Typewriter"/>
                <a:cs typeface="American Typewriter"/>
              </a:rPr>
              <a:t>The 1917 Russian Revolution</a:t>
            </a:r>
            <a:endParaRPr lang="en-US" sz="31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969606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>
                <a:latin typeface="American Typewriter"/>
                <a:cs typeface="American Typewriter"/>
              </a:rPr>
              <a:t>The Revolution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The Bolshevik’s attempted to seize power in July 1917 but failed.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Vladimir Lenin fled Petrograd and went into hiding in Finland.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Vladimir Lenin – 1870-1924.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Marxian Socialist.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In September 1917 through the power of the Bolshevik’s Leon Trotsky was elected Chairman of the provisional government.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merican Typewriter"/>
                <a:cs typeface="American Typewriter"/>
              </a:rPr>
              <a:t>The 1917 Russian Revolution</a:t>
            </a:r>
            <a:endParaRPr lang="en-US" sz="31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2059111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latin typeface="American Typewriter"/>
                <a:cs typeface="American Typewriter"/>
              </a:rPr>
              <a:t>The Revolution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Lenin urged the Bolshevik’s to lead an armed uprising.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On November 06, 1917 Trotsky led the Bolshevik Revolution.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They stormed Petrograd and seized government buildings.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Declared Lenin as their new leader.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merican Typewriter"/>
                <a:cs typeface="American Typewriter"/>
              </a:rPr>
              <a:t>The 1917 Russian Revolution</a:t>
            </a:r>
            <a:endParaRPr lang="en-US" sz="31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235766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dirty="0" smtClean="0">
                <a:latin typeface="American Typewriter"/>
                <a:cs typeface="American Typewriter"/>
              </a:rPr>
              <a:t>The Revolution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Opposition to Lenin and the Bolshevik’s remained and increased.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Civil War broke out in 1918.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The Tsarist family had been imprisoned at the Alexander Palace in Tsarkoe Selo (Pushkin)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They were then transferred to a Bolshevik base in Yekaterinburg.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Were murdered there on July 16-17 1918.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Were murdered to prevent them from leading the anti-Bolshevism movement.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merican Typewriter"/>
                <a:cs typeface="American Typewriter"/>
              </a:rPr>
              <a:t>The 1917 Russian Revolution</a:t>
            </a:r>
            <a:endParaRPr lang="en-US" sz="31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2387349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latin typeface="American Typewriter"/>
                <a:cs typeface="American Typewriter"/>
              </a:rPr>
              <a:t>The Revolution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In 1920 stability returned.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Russia emerged a much different country than it had been in 1916.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merican Typewriter"/>
                <a:cs typeface="American Typewriter"/>
              </a:rPr>
              <a:t>The 1917 Russian Revolution</a:t>
            </a:r>
            <a:endParaRPr lang="en-US" sz="31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852709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317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9418"/>
          <a:stretch>
            <a:fillRect/>
          </a:stretch>
        </p:blipFill>
        <p:spPr>
          <a:xfrm>
            <a:off x="457200" y="457200"/>
            <a:ext cx="8205868" cy="5562600"/>
          </a:xfrm>
        </p:spPr>
      </p:pic>
    </p:spTree>
    <p:extLst>
      <p:ext uri="{BB962C8B-B14F-4D97-AF65-F5344CB8AC3E}">
        <p14:creationId xmlns:p14="http://schemas.microsoft.com/office/powerpoint/2010/main" val="2509656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319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9418"/>
          <a:stretch>
            <a:fillRect/>
          </a:stretch>
        </p:blipFill>
        <p:spPr>
          <a:xfrm>
            <a:off x="457199" y="457200"/>
            <a:ext cx="8256161" cy="5562600"/>
          </a:xfrm>
        </p:spPr>
      </p:pic>
    </p:spTree>
    <p:extLst>
      <p:ext uri="{BB962C8B-B14F-4D97-AF65-F5344CB8AC3E}">
        <p14:creationId xmlns:p14="http://schemas.microsoft.com/office/powerpoint/2010/main" val="131226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320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9418"/>
          <a:stretch>
            <a:fillRect/>
          </a:stretch>
        </p:blipFill>
        <p:spPr>
          <a:xfrm>
            <a:off x="457200" y="457200"/>
            <a:ext cx="8193294" cy="5562600"/>
          </a:xfrm>
        </p:spPr>
      </p:pic>
    </p:spTree>
    <p:extLst>
      <p:ext uri="{BB962C8B-B14F-4D97-AF65-F5344CB8AC3E}">
        <p14:creationId xmlns:p14="http://schemas.microsoft.com/office/powerpoint/2010/main" val="1802170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321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9418"/>
          <a:stretch>
            <a:fillRect/>
          </a:stretch>
        </p:blipFill>
        <p:spPr>
          <a:xfrm>
            <a:off x="457199" y="457200"/>
            <a:ext cx="8268735" cy="5562600"/>
          </a:xfrm>
        </p:spPr>
      </p:pic>
    </p:spTree>
    <p:extLst>
      <p:ext uri="{BB962C8B-B14F-4D97-AF65-F5344CB8AC3E}">
        <p14:creationId xmlns:p14="http://schemas.microsoft.com/office/powerpoint/2010/main" val="2983012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378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9418"/>
          <a:stretch>
            <a:fillRect/>
          </a:stretch>
        </p:blipFill>
        <p:spPr>
          <a:xfrm>
            <a:off x="457200" y="457200"/>
            <a:ext cx="8205868" cy="5562600"/>
          </a:xfrm>
        </p:spPr>
      </p:pic>
    </p:spTree>
    <p:extLst>
      <p:ext uri="{BB962C8B-B14F-4D97-AF65-F5344CB8AC3E}">
        <p14:creationId xmlns:p14="http://schemas.microsoft.com/office/powerpoint/2010/main" val="1546906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379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9418"/>
          <a:stretch>
            <a:fillRect/>
          </a:stretch>
        </p:blipFill>
        <p:spPr>
          <a:xfrm>
            <a:off x="457200" y="457200"/>
            <a:ext cx="8205868" cy="5562600"/>
          </a:xfrm>
        </p:spPr>
      </p:pic>
    </p:spTree>
    <p:extLst>
      <p:ext uri="{BB962C8B-B14F-4D97-AF65-F5344CB8AC3E}">
        <p14:creationId xmlns:p14="http://schemas.microsoft.com/office/powerpoint/2010/main" val="1936584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389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9418"/>
          <a:stretch>
            <a:fillRect/>
          </a:stretch>
        </p:blipFill>
        <p:spPr>
          <a:xfrm>
            <a:off x="457199" y="457200"/>
            <a:ext cx="8054987" cy="5562600"/>
          </a:xfrm>
        </p:spPr>
      </p:pic>
    </p:spTree>
    <p:extLst>
      <p:ext uri="{BB962C8B-B14F-4D97-AF65-F5344CB8AC3E}">
        <p14:creationId xmlns:p14="http://schemas.microsoft.com/office/powerpoint/2010/main" val="18569514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396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8" b="15348"/>
          <a:stretch>
            <a:fillRect/>
          </a:stretch>
        </p:blipFill>
        <p:spPr>
          <a:xfrm>
            <a:off x="457200" y="457200"/>
            <a:ext cx="8281308" cy="5562600"/>
          </a:xfrm>
        </p:spPr>
      </p:pic>
    </p:spTree>
    <p:extLst>
      <p:ext uri="{BB962C8B-B14F-4D97-AF65-F5344CB8AC3E}">
        <p14:creationId xmlns:p14="http://schemas.microsoft.com/office/powerpoint/2010/main" val="3760426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444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9418"/>
          <a:stretch>
            <a:fillRect/>
          </a:stretch>
        </p:blipFill>
        <p:spPr>
          <a:xfrm>
            <a:off x="457199" y="457200"/>
            <a:ext cx="8293881" cy="5562600"/>
          </a:xfrm>
        </p:spPr>
      </p:pic>
    </p:spTree>
    <p:extLst>
      <p:ext uri="{BB962C8B-B14F-4D97-AF65-F5344CB8AC3E}">
        <p14:creationId xmlns:p14="http://schemas.microsoft.com/office/powerpoint/2010/main" val="20758956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445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9418"/>
          <a:stretch>
            <a:fillRect/>
          </a:stretch>
        </p:blipFill>
        <p:spPr>
          <a:xfrm>
            <a:off x="457199" y="457200"/>
            <a:ext cx="8293881" cy="5562600"/>
          </a:xfrm>
        </p:spPr>
      </p:pic>
    </p:spTree>
    <p:extLst>
      <p:ext uri="{BB962C8B-B14F-4D97-AF65-F5344CB8AC3E}">
        <p14:creationId xmlns:p14="http://schemas.microsoft.com/office/powerpoint/2010/main" val="13033972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446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9418"/>
          <a:stretch>
            <a:fillRect/>
          </a:stretch>
        </p:blipFill>
        <p:spPr>
          <a:xfrm>
            <a:off x="457199" y="457200"/>
            <a:ext cx="8105281" cy="5562600"/>
          </a:xfrm>
        </p:spPr>
      </p:pic>
    </p:spTree>
    <p:extLst>
      <p:ext uri="{BB962C8B-B14F-4D97-AF65-F5344CB8AC3E}">
        <p14:creationId xmlns:p14="http://schemas.microsoft.com/office/powerpoint/2010/main" val="3423726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447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9418"/>
          <a:stretch>
            <a:fillRect/>
          </a:stretch>
        </p:blipFill>
        <p:spPr>
          <a:xfrm>
            <a:off x="457200" y="457200"/>
            <a:ext cx="8117854" cy="5562600"/>
          </a:xfrm>
        </p:spPr>
      </p:pic>
    </p:spTree>
    <p:extLst>
      <p:ext uri="{BB962C8B-B14F-4D97-AF65-F5344CB8AC3E}">
        <p14:creationId xmlns:p14="http://schemas.microsoft.com/office/powerpoint/2010/main" val="3749049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448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9418"/>
          <a:stretch>
            <a:fillRect/>
          </a:stretch>
        </p:blipFill>
        <p:spPr>
          <a:xfrm>
            <a:off x="457199" y="457200"/>
            <a:ext cx="8092707" cy="5562600"/>
          </a:xfrm>
        </p:spPr>
      </p:pic>
    </p:spTree>
    <p:extLst>
      <p:ext uri="{BB962C8B-B14F-4D97-AF65-F5344CB8AC3E}">
        <p14:creationId xmlns:p14="http://schemas.microsoft.com/office/powerpoint/2010/main" val="24562623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449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9418"/>
          <a:stretch>
            <a:fillRect/>
          </a:stretch>
        </p:blipFill>
        <p:spPr>
          <a:xfrm>
            <a:off x="457199" y="457200"/>
            <a:ext cx="8293881" cy="5562600"/>
          </a:xfrm>
        </p:spPr>
      </p:pic>
    </p:spTree>
    <p:extLst>
      <p:ext uri="{BB962C8B-B14F-4D97-AF65-F5344CB8AC3E}">
        <p14:creationId xmlns:p14="http://schemas.microsoft.com/office/powerpoint/2010/main" val="28734211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450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9418"/>
          <a:stretch>
            <a:fillRect/>
          </a:stretch>
        </p:blipFill>
        <p:spPr>
          <a:xfrm>
            <a:off x="457200" y="457200"/>
            <a:ext cx="8205868" cy="5562600"/>
          </a:xfrm>
        </p:spPr>
      </p:pic>
    </p:spTree>
    <p:extLst>
      <p:ext uri="{BB962C8B-B14F-4D97-AF65-F5344CB8AC3E}">
        <p14:creationId xmlns:p14="http://schemas.microsoft.com/office/powerpoint/2010/main" val="23807761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SCN2451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9418"/>
          <a:stretch>
            <a:fillRect/>
          </a:stretch>
        </p:blipFill>
        <p:spPr>
          <a:xfrm>
            <a:off x="457200" y="457200"/>
            <a:ext cx="8205868" cy="5562600"/>
          </a:xfrm>
        </p:spPr>
      </p:pic>
    </p:spTree>
    <p:extLst>
      <p:ext uri="{BB962C8B-B14F-4D97-AF65-F5344CB8AC3E}">
        <p14:creationId xmlns:p14="http://schemas.microsoft.com/office/powerpoint/2010/main" val="25293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mber room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9" r="16619"/>
          <a:stretch>
            <a:fillRect/>
          </a:stretch>
        </p:blipFill>
        <p:spPr>
          <a:xfrm>
            <a:off x="457200" y="457200"/>
            <a:ext cx="8356748" cy="5562600"/>
          </a:xfrm>
        </p:spPr>
      </p:pic>
    </p:spTree>
    <p:extLst>
      <p:ext uri="{BB962C8B-B14F-4D97-AF65-F5344CB8AC3E}">
        <p14:creationId xmlns:p14="http://schemas.microsoft.com/office/powerpoint/2010/main" val="3693139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cap="small" dirty="0" smtClean="0">
                <a:latin typeface="American Typewriter"/>
                <a:cs typeface="American Typewriter"/>
              </a:rPr>
              <a:t>Discussion:</a:t>
            </a:r>
          </a:p>
          <a:p>
            <a:endParaRPr lang="en-US" sz="3600" dirty="0">
              <a:latin typeface="American Typewriter"/>
              <a:cs typeface="American Typewriter"/>
            </a:endParaRPr>
          </a:p>
          <a:p>
            <a:pPr marL="285750" indent="-285750">
              <a:buFont typeface="Arial"/>
              <a:buChar char="•"/>
            </a:pPr>
            <a:r>
              <a:rPr lang="en-US" sz="5400" b="1" dirty="0" smtClean="0">
                <a:latin typeface="American Typewriter"/>
                <a:cs typeface="American Typewriter"/>
              </a:rPr>
              <a:t>How did Labor change in America?</a:t>
            </a:r>
          </a:p>
          <a:p>
            <a:pPr marL="285750" indent="-285750">
              <a:buFont typeface="Arial"/>
              <a:buChar char="•"/>
            </a:pPr>
            <a:endParaRPr lang="en-US" sz="2400" b="1" dirty="0" smtClean="0">
              <a:latin typeface="American Typewriter"/>
              <a:cs typeface="American Typewriter"/>
            </a:endParaRPr>
          </a:p>
          <a:p>
            <a:pPr marL="285750" indent="-285750">
              <a:buFont typeface="Arial"/>
              <a:buChar char="•"/>
            </a:pPr>
            <a:r>
              <a:rPr lang="en-US" sz="5400" b="1" dirty="0" smtClean="0">
                <a:latin typeface="American Typewriter"/>
                <a:cs typeface="American Typewriter"/>
              </a:rPr>
              <a:t>How did Labor change in Russia?</a:t>
            </a:r>
            <a:endParaRPr lang="en-US" sz="5400" b="1" dirty="0">
              <a:latin typeface="American Typewriter"/>
              <a:cs typeface="American Typewriter"/>
            </a:endParaRPr>
          </a:p>
          <a:p>
            <a:pPr marL="285750" indent="-285750">
              <a:buFont typeface="Arial"/>
              <a:buChar char="•"/>
            </a:pPr>
            <a:endParaRPr lang="en-US" sz="2400" b="1" dirty="0" smtClean="0">
              <a:latin typeface="American Typewriter"/>
              <a:cs typeface="American Typewriter"/>
            </a:endParaRPr>
          </a:p>
          <a:p>
            <a:pPr marL="285750" indent="-285750">
              <a:buFont typeface="Arial"/>
              <a:buChar char="•"/>
            </a:pPr>
            <a:r>
              <a:rPr lang="en-US" sz="5400" b="1" dirty="0" smtClean="0">
                <a:latin typeface="American Typewriter"/>
                <a:cs typeface="American Typewriter"/>
              </a:rPr>
              <a:t>Did Labor improve either place?</a:t>
            </a:r>
            <a:endParaRPr lang="en-US" sz="5400" b="1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407783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757</Words>
  <Application>Microsoft Macintosh PowerPoint</Application>
  <PresentationFormat>On-screen Show (4:3)</PresentationFormat>
  <Paragraphs>119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Chicago Labor Movement</vt:lpstr>
      <vt:lpstr>The 1917 Russian Revolution</vt:lpstr>
      <vt:lpstr>The 1917 Russian Revolution</vt:lpstr>
      <vt:lpstr>The 1917 Russian Revolution</vt:lpstr>
      <vt:lpstr>The 1917 Russian Revolution</vt:lpstr>
      <vt:lpstr>The 1917 Russian Revolution</vt:lpstr>
      <vt:lpstr>The 1917 Russian Revolution</vt:lpstr>
      <vt:lpstr>The 1917 Russian Revolution</vt:lpstr>
      <vt:lpstr>The 1917 Russian Revolution</vt:lpstr>
      <vt:lpstr>The 1917 Russian Revolution</vt:lpstr>
      <vt:lpstr>The 1917 Russian Revolution</vt:lpstr>
      <vt:lpstr>The 1917 Russian Revolution</vt:lpstr>
      <vt:lpstr>The 1917 Russian Revolution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Todd Gragg</dc:creator>
  <cp:lastModifiedBy>Todd Gragg</cp:lastModifiedBy>
  <cp:revision>5</cp:revision>
  <dcterms:created xsi:type="dcterms:W3CDTF">2017-07-20T19:14:18Z</dcterms:created>
  <dcterms:modified xsi:type="dcterms:W3CDTF">2017-07-20T19:52:39Z</dcterms:modified>
</cp:coreProperties>
</file>