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119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D70D1E-149C-8A4E-BDAD-C20AC58D531A}" type="datetimeFigureOut">
              <a:rPr lang="en-US" smtClean="0"/>
              <a:t>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19CB02-4558-F845-8499-ABCDA2AFCD33}" type="slidenum">
              <a:rPr lang="en-US" smtClean="0"/>
              <a:t>‹#›</a:t>
            </a:fld>
            <a:endParaRPr lang="en-US"/>
          </a:p>
        </p:txBody>
      </p:sp>
    </p:spTree>
    <p:extLst>
      <p:ext uri="{BB962C8B-B14F-4D97-AF65-F5344CB8AC3E}">
        <p14:creationId xmlns:p14="http://schemas.microsoft.com/office/powerpoint/2010/main" val="70120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D70D1E-149C-8A4E-BDAD-C20AC58D531A}" type="datetimeFigureOut">
              <a:rPr lang="en-US" smtClean="0"/>
              <a:t>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19CB02-4558-F845-8499-ABCDA2AFCD33}" type="slidenum">
              <a:rPr lang="en-US" smtClean="0"/>
              <a:t>‹#›</a:t>
            </a:fld>
            <a:endParaRPr lang="en-US"/>
          </a:p>
        </p:txBody>
      </p:sp>
    </p:spTree>
    <p:extLst>
      <p:ext uri="{BB962C8B-B14F-4D97-AF65-F5344CB8AC3E}">
        <p14:creationId xmlns:p14="http://schemas.microsoft.com/office/powerpoint/2010/main" val="329747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D70D1E-149C-8A4E-BDAD-C20AC58D531A}" type="datetimeFigureOut">
              <a:rPr lang="en-US" smtClean="0"/>
              <a:t>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19CB02-4558-F845-8499-ABCDA2AFCD33}" type="slidenum">
              <a:rPr lang="en-US" smtClean="0"/>
              <a:t>‹#›</a:t>
            </a:fld>
            <a:endParaRPr lang="en-US"/>
          </a:p>
        </p:txBody>
      </p:sp>
    </p:spTree>
    <p:extLst>
      <p:ext uri="{BB962C8B-B14F-4D97-AF65-F5344CB8AC3E}">
        <p14:creationId xmlns:p14="http://schemas.microsoft.com/office/powerpoint/2010/main" val="3552256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D70D1E-149C-8A4E-BDAD-C20AC58D531A}" type="datetimeFigureOut">
              <a:rPr lang="en-US" smtClean="0"/>
              <a:t>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19CB02-4558-F845-8499-ABCDA2AFCD33}" type="slidenum">
              <a:rPr lang="en-US" smtClean="0"/>
              <a:t>‹#›</a:t>
            </a:fld>
            <a:endParaRPr lang="en-US"/>
          </a:p>
        </p:txBody>
      </p:sp>
    </p:spTree>
    <p:extLst>
      <p:ext uri="{BB962C8B-B14F-4D97-AF65-F5344CB8AC3E}">
        <p14:creationId xmlns:p14="http://schemas.microsoft.com/office/powerpoint/2010/main" val="452902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D70D1E-149C-8A4E-BDAD-C20AC58D531A}" type="datetimeFigureOut">
              <a:rPr lang="en-US" smtClean="0"/>
              <a:t>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19CB02-4558-F845-8499-ABCDA2AFCD33}" type="slidenum">
              <a:rPr lang="en-US" smtClean="0"/>
              <a:t>‹#›</a:t>
            </a:fld>
            <a:endParaRPr lang="en-US"/>
          </a:p>
        </p:txBody>
      </p:sp>
    </p:spTree>
    <p:extLst>
      <p:ext uri="{BB962C8B-B14F-4D97-AF65-F5344CB8AC3E}">
        <p14:creationId xmlns:p14="http://schemas.microsoft.com/office/powerpoint/2010/main" val="112321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D70D1E-149C-8A4E-BDAD-C20AC58D531A}" type="datetimeFigureOut">
              <a:rPr lang="en-US" smtClean="0"/>
              <a:t>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19CB02-4558-F845-8499-ABCDA2AFCD33}" type="slidenum">
              <a:rPr lang="en-US" smtClean="0"/>
              <a:t>‹#›</a:t>
            </a:fld>
            <a:endParaRPr lang="en-US"/>
          </a:p>
        </p:txBody>
      </p:sp>
    </p:spTree>
    <p:extLst>
      <p:ext uri="{BB962C8B-B14F-4D97-AF65-F5344CB8AC3E}">
        <p14:creationId xmlns:p14="http://schemas.microsoft.com/office/powerpoint/2010/main" val="109280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70D1E-149C-8A4E-BDAD-C20AC58D531A}" type="datetimeFigureOut">
              <a:rPr lang="en-US" smtClean="0"/>
              <a:t>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19CB02-4558-F845-8499-ABCDA2AFCD33}" type="slidenum">
              <a:rPr lang="en-US" smtClean="0"/>
              <a:t>‹#›</a:t>
            </a:fld>
            <a:endParaRPr lang="en-US"/>
          </a:p>
        </p:txBody>
      </p:sp>
    </p:spTree>
    <p:extLst>
      <p:ext uri="{BB962C8B-B14F-4D97-AF65-F5344CB8AC3E}">
        <p14:creationId xmlns:p14="http://schemas.microsoft.com/office/powerpoint/2010/main" val="3640269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D70D1E-149C-8A4E-BDAD-C20AC58D531A}" type="datetimeFigureOut">
              <a:rPr lang="en-US" smtClean="0"/>
              <a:t>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19CB02-4558-F845-8499-ABCDA2AFCD33}" type="slidenum">
              <a:rPr lang="en-US" smtClean="0"/>
              <a:t>‹#›</a:t>
            </a:fld>
            <a:endParaRPr lang="en-US"/>
          </a:p>
        </p:txBody>
      </p:sp>
    </p:spTree>
    <p:extLst>
      <p:ext uri="{BB962C8B-B14F-4D97-AF65-F5344CB8AC3E}">
        <p14:creationId xmlns:p14="http://schemas.microsoft.com/office/powerpoint/2010/main" val="1016030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D70D1E-149C-8A4E-BDAD-C20AC58D531A}" type="datetimeFigureOut">
              <a:rPr lang="en-US" smtClean="0"/>
              <a:t>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19CB02-4558-F845-8499-ABCDA2AFCD33}" type="slidenum">
              <a:rPr lang="en-US" smtClean="0"/>
              <a:t>‹#›</a:t>
            </a:fld>
            <a:endParaRPr lang="en-US"/>
          </a:p>
        </p:txBody>
      </p:sp>
    </p:spTree>
    <p:extLst>
      <p:ext uri="{BB962C8B-B14F-4D97-AF65-F5344CB8AC3E}">
        <p14:creationId xmlns:p14="http://schemas.microsoft.com/office/powerpoint/2010/main" val="3806375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D70D1E-149C-8A4E-BDAD-C20AC58D531A}" type="datetimeFigureOut">
              <a:rPr lang="en-US" smtClean="0"/>
              <a:t>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19CB02-4558-F845-8499-ABCDA2AFCD33}" type="slidenum">
              <a:rPr lang="en-US" smtClean="0"/>
              <a:t>‹#›</a:t>
            </a:fld>
            <a:endParaRPr lang="en-US"/>
          </a:p>
        </p:txBody>
      </p:sp>
    </p:spTree>
    <p:extLst>
      <p:ext uri="{BB962C8B-B14F-4D97-AF65-F5344CB8AC3E}">
        <p14:creationId xmlns:p14="http://schemas.microsoft.com/office/powerpoint/2010/main" val="3351039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D70D1E-149C-8A4E-BDAD-C20AC58D531A}" type="datetimeFigureOut">
              <a:rPr lang="en-US" smtClean="0"/>
              <a:t>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19CB02-4558-F845-8499-ABCDA2AFCD33}" type="slidenum">
              <a:rPr lang="en-US" smtClean="0"/>
              <a:t>‹#›</a:t>
            </a:fld>
            <a:endParaRPr lang="en-US"/>
          </a:p>
        </p:txBody>
      </p:sp>
    </p:spTree>
    <p:extLst>
      <p:ext uri="{BB962C8B-B14F-4D97-AF65-F5344CB8AC3E}">
        <p14:creationId xmlns:p14="http://schemas.microsoft.com/office/powerpoint/2010/main" val="2174363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70D1E-149C-8A4E-BDAD-C20AC58D531A}" type="datetimeFigureOut">
              <a:rPr lang="en-US" smtClean="0"/>
              <a:t>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19CB02-4558-F845-8499-ABCDA2AFCD33}" type="slidenum">
              <a:rPr lang="en-US" smtClean="0"/>
              <a:t>‹#›</a:t>
            </a:fld>
            <a:endParaRPr lang="en-US"/>
          </a:p>
        </p:txBody>
      </p:sp>
    </p:spTree>
    <p:extLst>
      <p:ext uri="{BB962C8B-B14F-4D97-AF65-F5344CB8AC3E}">
        <p14:creationId xmlns:p14="http://schemas.microsoft.com/office/powerpoint/2010/main" val="1814826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hyperlink" Target="https://www.marxists.org/archive/lenin/works/cw/index.htm%23volume22" TargetMode="External"/><Relationship Id="rId4" Type="http://schemas.openxmlformats.org/officeDocument/2006/relationships/hyperlink" Target="http://alphahistory.com/russianrevolution/russian-revolution-documents/" TargetMode="External"/><Relationship Id="rId5" Type="http://schemas.openxmlformats.org/officeDocument/2006/relationships/hyperlink" Target="https://ehistory.osu.edu/exhibitions/russian_revolution" TargetMode="External"/><Relationship Id="rId1" Type="http://schemas.openxmlformats.org/officeDocument/2006/relationships/slideLayout" Target="../slideLayouts/slideLayout2.xml"/><Relationship Id="rId2" Type="http://schemas.openxmlformats.org/officeDocument/2006/relationships/hyperlink" Target="http://academic.shu.edu/russianhistory/index.php/Table_of_Content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marxists.org/archive/lenin/works/cw/index.htm%23volume22" TargetMode="External"/><Relationship Id="rId4" Type="http://schemas.openxmlformats.org/officeDocument/2006/relationships/hyperlink" Target="http://alphahistory.com/russianrevolution/russian-revolution-documents/" TargetMode="External"/><Relationship Id="rId5" Type="http://schemas.openxmlformats.org/officeDocument/2006/relationships/hyperlink" Target="https://ehistory.osu.edu/exhibitions/russian_revolution" TargetMode="External"/><Relationship Id="rId1" Type="http://schemas.openxmlformats.org/officeDocument/2006/relationships/slideLayout" Target="../slideLayouts/slideLayout2.xml"/><Relationship Id="rId2" Type="http://schemas.openxmlformats.org/officeDocument/2006/relationships/hyperlink" Target="http://academic.shu.edu/russianhistory/index.php/Table_of_Conte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94196"/>
          </a:xfrm>
          <a:prstGeom prst="rect">
            <a:avLst/>
          </a:prstGeom>
          <a:noFill/>
        </p:spPr>
        <p:txBody>
          <a:bodyPr wrap="square" rtlCol="0">
            <a:spAutoFit/>
          </a:bodyPr>
          <a:lstStyle/>
          <a:p>
            <a:pPr algn="ctr"/>
            <a:r>
              <a:rPr lang="en-US" sz="2600" b="1" dirty="0">
                <a:latin typeface="American Typewriter"/>
                <a:cs typeface="American Typewriter"/>
              </a:rPr>
              <a:t>“When, in the course of development, class distinctions have disappeared and all production has been concentrated in the hands of a vast association of the whole nation, the public power will lose its political character. Political power, properly so called, is merely the organized power of one class for oppressing another. If the proletariat during its contest with the bourgeoisie is compelled, by the force of circumstances, to organize itself as a class, if, by means of a revolution, it makes itself the ruling class, and, as such, sweeps away by force the old conditions of production then it will, along with these conditions, have swept away the conditions for the existence of class antagonisms, and of classes generally, and will thereby have abolished its own supremacy as a class</a:t>
            </a:r>
            <a:r>
              <a:rPr lang="en-US" sz="2600" b="1" dirty="0" smtClean="0">
                <a:latin typeface="American Typewriter"/>
                <a:cs typeface="American Typewriter"/>
              </a:rPr>
              <a:t>.</a:t>
            </a:r>
          </a:p>
          <a:p>
            <a:pPr algn="r"/>
            <a:r>
              <a:rPr lang="en-US" sz="2600" b="1" dirty="0" smtClean="0">
                <a:latin typeface="American Typewriter"/>
                <a:cs typeface="American Typewriter"/>
              </a:rPr>
              <a:t>Karl Marx </a:t>
            </a:r>
            <a:r>
              <a:rPr lang="mr-IN" sz="2600" b="1" dirty="0" smtClean="0">
                <a:latin typeface="American Typewriter"/>
                <a:cs typeface="American Typewriter"/>
              </a:rPr>
              <a:t>–</a:t>
            </a:r>
            <a:r>
              <a:rPr lang="en-US" sz="2600" b="1" dirty="0" smtClean="0">
                <a:latin typeface="American Typewriter"/>
                <a:cs typeface="American Typewriter"/>
              </a:rPr>
              <a:t> </a:t>
            </a:r>
            <a:r>
              <a:rPr lang="en-US" sz="2600" b="1" i="1" dirty="0" smtClean="0">
                <a:latin typeface="American Typewriter"/>
                <a:cs typeface="American Typewriter"/>
              </a:rPr>
              <a:t>The Communist Manifesto</a:t>
            </a:r>
            <a:endParaRPr lang="en-US" sz="2600" b="1" i="1" dirty="0">
              <a:latin typeface="American Typewriter"/>
              <a:cs typeface="American Typewriter"/>
            </a:endParaRPr>
          </a:p>
        </p:txBody>
      </p:sp>
    </p:spTree>
    <p:extLst>
      <p:ext uri="{BB962C8B-B14F-4D97-AF65-F5344CB8AC3E}">
        <p14:creationId xmlns:p14="http://schemas.microsoft.com/office/powerpoint/2010/main" val="3076151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ead Riot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4412" y="3795807"/>
            <a:ext cx="5443901" cy="3062194"/>
          </a:xfrm>
          <a:prstGeom prst="rect">
            <a:avLst/>
          </a:prstGeom>
        </p:spPr>
      </p:pic>
      <p:pic>
        <p:nvPicPr>
          <p:cNvPr id="3" name="Picture 2" descr="Russian Pyramid - Englis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3148287" cy="3795807"/>
          </a:xfrm>
          <a:prstGeom prst="rect">
            <a:avLst/>
          </a:prstGeom>
        </p:spPr>
      </p:pic>
      <p:pic>
        <p:nvPicPr>
          <p:cNvPr id="4" name="Picture 3" descr="Tsar dancing to Rasputi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0866" y="0"/>
            <a:ext cx="2873134" cy="3591418"/>
          </a:xfrm>
          <a:prstGeom prst="rect">
            <a:avLst/>
          </a:prstGeom>
        </p:spPr>
      </p:pic>
    </p:spTree>
    <p:extLst>
      <p:ext uri="{BB962C8B-B14F-4D97-AF65-F5344CB8AC3E}">
        <p14:creationId xmlns:p14="http://schemas.microsoft.com/office/powerpoint/2010/main" val="47358902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dirty="0" smtClean="0">
                <a:latin typeface="American Typewriter"/>
                <a:cs typeface="American Typewriter"/>
              </a:rPr>
              <a:t>Websites to Use</a:t>
            </a:r>
            <a:endParaRPr lang="en-US" dirty="0">
              <a:latin typeface="American Typewriter"/>
              <a:cs typeface="American Typewriter"/>
            </a:endParaRPr>
          </a:p>
        </p:txBody>
      </p:sp>
      <p:sp>
        <p:nvSpPr>
          <p:cNvPr id="3" name="Content Placeholder 2"/>
          <p:cNvSpPr>
            <a:spLocks noGrp="1"/>
          </p:cNvSpPr>
          <p:nvPr>
            <p:ph idx="1"/>
          </p:nvPr>
        </p:nvSpPr>
        <p:spPr>
          <a:xfrm>
            <a:off x="0" y="1143000"/>
            <a:ext cx="9144000" cy="5715000"/>
          </a:xfrm>
        </p:spPr>
        <p:txBody>
          <a:bodyPr>
            <a:normAutofit fontScale="85000" lnSpcReduction="20000"/>
          </a:bodyPr>
          <a:lstStyle/>
          <a:p>
            <a:pPr marL="233363" lvl="2" indent="-223838"/>
            <a:r>
              <a:rPr lang="en-US" sz="3200" dirty="0">
                <a:latin typeface="American Typewriter"/>
                <a:cs typeface="American Typewriter"/>
              </a:rPr>
              <a:t>Seton Hall – Documents in Russian History – </a:t>
            </a:r>
            <a:r>
              <a:rPr lang="en-US" sz="3200" u="sng" dirty="0">
                <a:latin typeface="American Typewriter"/>
                <a:cs typeface="American Typewriter"/>
                <a:hlinkClick r:id="rId2"/>
              </a:rPr>
              <a:t>http://academic.shu.edu/russianhistory/index.php/Table_of_Contents</a:t>
            </a:r>
            <a:r>
              <a:rPr lang="en-US" sz="3200" dirty="0">
                <a:latin typeface="American Typewriter"/>
                <a:cs typeface="American Typewriter"/>
              </a:rPr>
              <a:t>  </a:t>
            </a:r>
          </a:p>
          <a:p>
            <a:pPr marL="233363" lvl="2" indent="-223838"/>
            <a:endParaRPr lang="en-US" sz="3200" dirty="0" smtClean="0">
              <a:latin typeface="American Typewriter"/>
              <a:cs typeface="American Typewriter"/>
            </a:endParaRPr>
          </a:p>
          <a:p>
            <a:pPr marL="233363" lvl="2" indent="-223838"/>
            <a:r>
              <a:rPr lang="en-US" sz="3200" dirty="0" smtClean="0">
                <a:latin typeface="American Typewriter"/>
                <a:cs typeface="American Typewriter"/>
              </a:rPr>
              <a:t>Lenin </a:t>
            </a:r>
            <a:r>
              <a:rPr lang="en-US" sz="3200" dirty="0">
                <a:latin typeface="American Typewriter"/>
                <a:cs typeface="American Typewriter"/>
              </a:rPr>
              <a:t>Collected Works – </a:t>
            </a:r>
            <a:r>
              <a:rPr lang="en-US" sz="3200" u="sng" dirty="0">
                <a:latin typeface="American Typewriter"/>
                <a:cs typeface="American Typewriter"/>
                <a:hlinkClick r:id="rId3"/>
              </a:rPr>
              <a:t>https://www.marxists.org/archive/lenin/works/cw/index.htm#volume22</a:t>
            </a:r>
            <a:r>
              <a:rPr lang="en-US" sz="3200" dirty="0">
                <a:latin typeface="American Typewriter"/>
                <a:cs typeface="American Typewriter"/>
              </a:rPr>
              <a:t> </a:t>
            </a:r>
          </a:p>
          <a:p>
            <a:pPr marL="233363" lvl="2" indent="-223838"/>
            <a:endParaRPr lang="en-US" sz="3200" dirty="0" smtClean="0">
              <a:latin typeface="American Typewriter"/>
              <a:cs typeface="American Typewriter"/>
            </a:endParaRPr>
          </a:p>
          <a:p>
            <a:pPr marL="233363" lvl="2" indent="-223838"/>
            <a:r>
              <a:rPr lang="en-US" sz="3200" dirty="0" smtClean="0">
                <a:latin typeface="American Typewriter"/>
                <a:cs typeface="American Typewriter"/>
              </a:rPr>
              <a:t>Russian </a:t>
            </a:r>
            <a:r>
              <a:rPr lang="en-US" sz="3200" dirty="0">
                <a:latin typeface="American Typewriter"/>
                <a:cs typeface="American Typewriter"/>
              </a:rPr>
              <a:t>Revolution Documents – </a:t>
            </a:r>
            <a:r>
              <a:rPr lang="en-US" sz="3200" u="sng" dirty="0">
                <a:latin typeface="American Typewriter"/>
                <a:cs typeface="American Typewriter"/>
                <a:hlinkClick r:id="rId4"/>
              </a:rPr>
              <a:t>http://alphahistory.com/russianrevolution/russian-revolution-documents/</a:t>
            </a:r>
            <a:r>
              <a:rPr lang="en-US" sz="3200" dirty="0">
                <a:latin typeface="American Typewriter"/>
                <a:cs typeface="American Typewriter"/>
              </a:rPr>
              <a:t> </a:t>
            </a:r>
          </a:p>
          <a:p>
            <a:pPr marL="233363" lvl="2" indent="-223838"/>
            <a:endParaRPr lang="en-US" sz="3200" dirty="0" smtClean="0">
              <a:latin typeface="American Typewriter"/>
              <a:cs typeface="American Typewriter"/>
            </a:endParaRPr>
          </a:p>
          <a:p>
            <a:pPr marL="233363" lvl="2" indent="-223838"/>
            <a:r>
              <a:rPr lang="en-US" sz="3200" dirty="0" smtClean="0">
                <a:latin typeface="American Typewriter"/>
                <a:cs typeface="American Typewriter"/>
              </a:rPr>
              <a:t>Ohio </a:t>
            </a:r>
            <a:r>
              <a:rPr lang="en-US" sz="3200" dirty="0">
                <a:latin typeface="American Typewriter"/>
                <a:cs typeface="American Typewriter"/>
              </a:rPr>
              <a:t>State Russian Revolution Propaganda – </a:t>
            </a:r>
            <a:r>
              <a:rPr lang="en-US" sz="3200" u="sng" dirty="0">
                <a:latin typeface="American Typewriter"/>
                <a:cs typeface="American Typewriter"/>
                <a:hlinkClick r:id="rId5"/>
              </a:rPr>
              <a:t>https://ehistory.osu.edu/exhibitions/russian_revolution</a:t>
            </a:r>
            <a:r>
              <a:rPr lang="en-US" sz="3200" dirty="0">
                <a:latin typeface="American Typewriter"/>
                <a:cs typeface="American Typewriter"/>
              </a:rPr>
              <a:t> </a:t>
            </a:r>
          </a:p>
          <a:p>
            <a:endParaRPr lang="en-US" dirty="0"/>
          </a:p>
        </p:txBody>
      </p:sp>
    </p:spTree>
    <p:extLst>
      <p:ext uri="{BB962C8B-B14F-4D97-AF65-F5344CB8AC3E}">
        <p14:creationId xmlns:p14="http://schemas.microsoft.com/office/powerpoint/2010/main" val="397062791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dirty="0" smtClean="0">
                <a:latin typeface="American Typewriter"/>
                <a:cs typeface="American Typewriter"/>
              </a:rPr>
              <a:t>Websites to Use</a:t>
            </a:r>
            <a:endParaRPr lang="en-US" dirty="0">
              <a:latin typeface="American Typewriter"/>
              <a:cs typeface="American Typewriter"/>
            </a:endParaRPr>
          </a:p>
        </p:txBody>
      </p:sp>
      <p:sp>
        <p:nvSpPr>
          <p:cNvPr id="3" name="Content Placeholder 2"/>
          <p:cNvSpPr>
            <a:spLocks noGrp="1"/>
          </p:cNvSpPr>
          <p:nvPr>
            <p:ph idx="1"/>
          </p:nvPr>
        </p:nvSpPr>
        <p:spPr>
          <a:xfrm>
            <a:off x="0" y="1143000"/>
            <a:ext cx="9144000" cy="5715000"/>
          </a:xfrm>
        </p:spPr>
        <p:txBody>
          <a:bodyPr>
            <a:normAutofit fontScale="85000" lnSpcReduction="20000"/>
          </a:bodyPr>
          <a:lstStyle/>
          <a:p>
            <a:pPr marL="233363" lvl="2" indent="-223838"/>
            <a:r>
              <a:rPr lang="en-US" sz="3200" dirty="0">
                <a:latin typeface="American Typewriter"/>
                <a:cs typeface="American Typewriter"/>
              </a:rPr>
              <a:t>Seton Hall – Documents in Russian History – </a:t>
            </a:r>
            <a:r>
              <a:rPr lang="en-US" sz="3200" u="sng" dirty="0">
                <a:latin typeface="American Typewriter"/>
                <a:cs typeface="American Typewriter"/>
                <a:hlinkClick r:id="rId2"/>
              </a:rPr>
              <a:t>http://academic.shu.edu/russianhistory/index.php/Table_of_Contents</a:t>
            </a:r>
            <a:r>
              <a:rPr lang="en-US" sz="3200" dirty="0">
                <a:latin typeface="American Typewriter"/>
                <a:cs typeface="American Typewriter"/>
              </a:rPr>
              <a:t>  </a:t>
            </a:r>
          </a:p>
          <a:p>
            <a:pPr marL="233363" lvl="2" indent="-223838"/>
            <a:endParaRPr lang="en-US" sz="3200" dirty="0" smtClean="0">
              <a:latin typeface="American Typewriter"/>
              <a:cs typeface="American Typewriter"/>
            </a:endParaRPr>
          </a:p>
          <a:p>
            <a:pPr marL="233363" lvl="2" indent="-223838"/>
            <a:r>
              <a:rPr lang="en-US" sz="3200" dirty="0" smtClean="0">
                <a:latin typeface="American Typewriter"/>
                <a:cs typeface="American Typewriter"/>
              </a:rPr>
              <a:t>Lenin </a:t>
            </a:r>
            <a:r>
              <a:rPr lang="en-US" sz="3200" dirty="0">
                <a:latin typeface="American Typewriter"/>
                <a:cs typeface="American Typewriter"/>
              </a:rPr>
              <a:t>Collected Works – </a:t>
            </a:r>
            <a:r>
              <a:rPr lang="en-US" sz="3200" u="sng" dirty="0">
                <a:latin typeface="American Typewriter"/>
                <a:cs typeface="American Typewriter"/>
                <a:hlinkClick r:id="rId3"/>
              </a:rPr>
              <a:t>https://www.marxists.org/archive/lenin/works/cw/index.htm#volume22</a:t>
            </a:r>
            <a:r>
              <a:rPr lang="en-US" sz="3200" dirty="0">
                <a:latin typeface="American Typewriter"/>
                <a:cs typeface="American Typewriter"/>
              </a:rPr>
              <a:t> </a:t>
            </a:r>
          </a:p>
          <a:p>
            <a:pPr marL="233363" lvl="2" indent="-223838"/>
            <a:endParaRPr lang="en-US" sz="3200" dirty="0" smtClean="0">
              <a:latin typeface="American Typewriter"/>
              <a:cs typeface="American Typewriter"/>
            </a:endParaRPr>
          </a:p>
          <a:p>
            <a:pPr marL="233363" lvl="2" indent="-223838"/>
            <a:r>
              <a:rPr lang="en-US" sz="3200" dirty="0" smtClean="0">
                <a:latin typeface="American Typewriter"/>
                <a:cs typeface="American Typewriter"/>
              </a:rPr>
              <a:t>Russian </a:t>
            </a:r>
            <a:r>
              <a:rPr lang="en-US" sz="3200" dirty="0">
                <a:latin typeface="American Typewriter"/>
                <a:cs typeface="American Typewriter"/>
              </a:rPr>
              <a:t>Revolution Documents – </a:t>
            </a:r>
            <a:r>
              <a:rPr lang="en-US" sz="3200" u="sng" dirty="0">
                <a:latin typeface="American Typewriter"/>
                <a:cs typeface="American Typewriter"/>
                <a:hlinkClick r:id="rId4"/>
              </a:rPr>
              <a:t>http://alphahistory.com/russianrevolution/russian-revolution-documents/</a:t>
            </a:r>
            <a:r>
              <a:rPr lang="en-US" sz="3200" dirty="0">
                <a:latin typeface="American Typewriter"/>
                <a:cs typeface="American Typewriter"/>
              </a:rPr>
              <a:t> </a:t>
            </a:r>
          </a:p>
          <a:p>
            <a:pPr marL="233363" lvl="2" indent="-223838"/>
            <a:endParaRPr lang="en-US" sz="3200" dirty="0" smtClean="0">
              <a:latin typeface="American Typewriter"/>
              <a:cs typeface="American Typewriter"/>
            </a:endParaRPr>
          </a:p>
          <a:p>
            <a:pPr marL="233363" lvl="2" indent="-223838"/>
            <a:r>
              <a:rPr lang="en-US" sz="3200" dirty="0" smtClean="0">
                <a:latin typeface="American Typewriter"/>
                <a:cs typeface="American Typewriter"/>
              </a:rPr>
              <a:t>Ohio </a:t>
            </a:r>
            <a:r>
              <a:rPr lang="en-US" sz="3200" dirty="0">
                <a:latin typeface="American Typewriter"/>
                <a:cs typeface="American Typewriter"/>
              </a:rPr>
              <a:t>State Russian Revolution Propaganda – </a:t>
            </a:r>
            <a:r>
              <a:rPr lang="en-US" sz="3200" u="sng" dirty="0">
                <a:latin typeface="American Typewriter"/>
                <a:cs typeface="American Typewriter"/>
                <a:hlinkClick r:id="rId5"/>
              </a:rPr>
              <a:t>https://ehistory.osu.edu/exhibitions/russian_revolution</a:t>
            </a:r>
            <a:r>
              <a:rPr lang="en-US" sz="3200" dirty="0">
                <a:latin typeface="American Typewriter"/>
                <a:cs typeface="American Typewriter"/>
              </a:rPr>
              <a:t> </a:t>
            </a:r>
          </a:p>
          <a:p>
            <a:endParaRPr lang="en-US" dirty="0"/>
          </a:p>
        </p:txBody>
      </p:sp>
    </p:spTree>
    <p:extLst>
      <p:ext uri="{BB962C8B-B14F-4D97-AF65-F5344CB8AC3E}">
        <p14:creationId xmlns:p14="http://schemas.microsoft.com/office/powerpoint/2010/main" val="133776282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86</TotalTime>
  <Words>309</Words>
  <Application>Microsoft Macintosh PowerPoint</Application>
  <PresentationFormat>On-screen Show (4:3)</PresentationFormat>
  <Paragraphs>18</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Websites to Use</vt:lpstr>
      <vt:lpstr>Websites to Use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Todd Gragg</dc:creator>
  <cp:lastModifiedBy>Todd Gragg</cp:lastModifiedBy>
  <cp:revision>6</cp:revision>
  <dcterms:created xsi:type="dcterms:W3CDTF">2017-07-19T16:37:33Z</dcterms:created>
  <dcterms:modified xsi:type="dcterms:W3CDTF">2017-07-20T18:59:04Z</dcterms:modified>
</cp:coreProperties>
</file>